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2" r:id="rId4"/>
    <p:sldId id="293" r:id="rId5"/>
    <p:sldId id="294" r:id="rId6"/>
    <p:sldId id="295" r:id="rId7"/>
    <p:sldId id="259" r:id="rId8"/>
    <p:sldId id="271" r:id="rId9"/>
    <p:sldId id="272" r:id="rId10"/>
    <p:sldId id="273" r:id="rId11"/>
    <p:sldId id="274" r:id="rId12"/>
    <p:sldId id="275" r:id="rId13"/>
    <p:sldId id="276" r:id="rId14"/>
    <p:sldId id="296" r:id="rId15"/>
    <p:sldId id="297" r:id="rId16"/>
    <p:sldId id="278" r:id="rId17"/>
    <p:sldId id="260" r:id="rId18"/>
    <p:sldId id="279" r:id="rId19"/>
    <p:sldId id="280" r:id="rId20"/>
    <p:sldId id="281" r:id="rId21"/>
    <p:sldId id="282" r:id="rId22"/>
    <p:sldId id="283" r:id="rId23"/>
    <p:sldId id="261" r:id="rId24"/>
    <p:sldId id="262" r:id="rId25"/>
    <p:sldId id="284" r:id="rId26"/>
    <p:sldId id="285" r:id="rId27"/>
    <p:sldId id="286" r:id="rId28"/>
    <p:sldId id="287" r:id="rId29"/>
    <p:sldId id="288" r:id="rId30"/>
    <p:sldId id="263" r:id="rId31"/>
    <p:sldId id="289" r:id="rId32"/>
    <p:sldId id="290" r:id="rId33"/>
    <p:sldId id="270"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Muli Bold" panose="020B0604020202020204" charset="0"/>
      <p:regular r:id="rId40"/>
    </p:embeddedFont>
    <p:embeddedFont>
      <p:font typeface="Muli Regular" panose="020B0604020202020204" charset="0"/>
      <p:regular r:id="rId41"/>
    </p:embeddedFont>
    <p:embeddedFont>
      <p:font typeface="Muli Regular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60" y="2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9C56F-BC54-463F-A1AD-5EE48534EB5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8B0CD9A-C851-47A8-93E8-10F3E6914FF5}">
      <dgm:prSet/>
      <dgm:spPr/>
      <dgm:t>
        <a:bodyPr/>
        <a:lstStyle/>
        <a:p>
          <a:pPr algn="just"/>
          <a:r>
            <a:rPr lang="vi-VN" dirty="0"/>
            <a:t>Tối ưu hóa là quá trình tìm kiếm giải pháp tốt nhất có thể cho một vấn đề. Về mặt toán học, một bài toán tối ưu hóa là một bài toán tìm cách cực tiểu hóa hoặc cực đại hóa một hàm chịu một số ràng buộc.</a:t>
          </a:r>
          <a:endParaRPr lang="en-US" dirty="0"/>
        </a:p>
      </dgm:t>
    </dgm:pt>
    <dgm:pt modelId="{7AFE5D9F-C14F-4B6A-B54F-9EEEEB58641D}" type="parTrans" cxnId="{688078D7-0720-4A13-A904-301FC94738C7}">
      <dgm:prSet/>
      <dgm:spPr/>
      <dgm:t>
        <a:bodyPr/>
        <a:lstStyle/>
        <a:p>
          <a:endParaRPr lang="en-US"/>
        </a:p>
      </dgm:t>
    </dgm:pt>
    <dgm:pt modelId="{4305FA06-008A-4CA5-8CFF-080642B21C0C}" type="sibTrans" cxnId="{688078D7-0720-4A13-A904-301FC94738C7}">
      <dgm:prSet/>
      <dgm:spPr/>
      <dgm:t>
        <a:bodyPr/>
        <a:lstStyle/>
        <a:p>
          <a:endParaRPr lang="en-US"/>
        </a:p>
      </dgm:t>
    </dgm:pt>
    <dgm:pt modelId="{B80047B0-2B9F-41FF-83BC-14D394353DF0}" type="pres">
      <dgm:prSet presAssocID="{7FC9C56F-BC54-463F-A1AD-5EE48534EB58}" presName="linear" presStyleCnt="0">
        <dgm:presLayoutVars>
          <dgm:animLvl val="lvl"/>
          <dgm:resizeHandles val="exact"/>
        </dgm:presLayoutVars>
      </dgm:prSet>
      <dgm:spPr/>
    </dgm:pt>
    <dgm:pt modelId="{733C3E82-67A3-40AD-B537-F76166909845}" type="pres">
      <dgm:prSet presAssocID="{88B0CD9A-C851-47A8-93E8-10F3E6914FF5}" presName="parentText" presStyleLbl="node1" presStyleIdx="0" presStyleCnt="1">
        <dgm:presLayoutVars>
          <dgm:chMax val="0"/>
          <dgm:bulletEnabled val="1"/>
        </dgm:presLayoutVars>
      </dgm:prSet>
      <dgm:spPr/>
    </dgm:pt>
  </dgm:ptLst>
  <dgm:cxnLst>
    <dgm:cxn modelId="{96AC940C-0ECF-4D55-AB97-ABEF2B49CABC}" type="presOf" srcId="{7FC9C56F-BC54-463F-A1AD-5EE48534EB58}" destId="{B80047B0-2B9F-41FF-83BC-14D394353DF0}" srcOrd="0" destOrd="0" presId="urn:microsoft.com/office/officeart/2005/8/layout/vList2"/>
    <dgm:cxn modelId="{FD3E0534-9B88-48E7-9468-BF09D61A522D}" type="presOf" srcId="{88B0CD9A-C851-47A8-93E8-10F3E6914FF5}" destId="{733C3E82-67A3-40AD-B537-F76166909845}" srcOrd="0" destOrd="0" presId="urn:microsoft.com/office/officeart/2005/8/layout/vList2"/>
    <dgm:cxn modelId="{688078D7-0720-4A13-A904-301FC94738C7}" srcId="{7FC9C56F-BC54-463F-A1AD-5EE48534EB58}" destId="{88B0CD9A-C851-47A8-93E8-10F3E6914FF5}" srcOrd="0" destOrd="0" parTransId="{7AFE5D9F-C14F-4B6A-B54F-9EEEEB58641D}" sibTransId="{4305FA06-008A-4CA5-8CFF-080642B21C0C}"/>
    <dgm:cxn modelId="{8A6B013C-3CE0-44C4-BCFF-D07FF6538E8C}" type="presParOf" srcId="{B80047B0-2B9F-41FF-83BC-14D394353DF0}" destId="{733C3E82-67A3-40AD-B537-F7616690984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030007-95AF-42DB-A9F3-D49D6A78701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1B54013-082B-44FF-B5AA-1174025A3C4C}">
      <dgm:prSet/>
      <dgm:spPr/>
      <dgm:t>
        <a:bodyPr/>
        <a:lstStyle/>
        <a:p>
          <a:r>
            <a:rPr lang="en-US" dirty="0" err="1"/>
            <a:t>Tối</a:t>
          </a:r>
          <a:r>
            <a:rPr lang="en-US" dirty="0"/>
            <a:t> </a:t>
          </a:r>
          <a:r>
            <a:rPr lang="en-US" dirty="0" err="1"/>
            <a:t>ưu</a:t>
          </a:r>
          <a:r>
            <a:rPr lang="en-US" dirty="0"/>
            <a:t> </a:t>
          </a:r>
          <a:r>
            <a:rPr lang="en-US" dirty="0" err="1"/>
            <a:t>hóa</a:t>
          </a:r>
          <a:r>
            <a:rPr lang="en-US" dirty="0"/>
            <a:t> </a:t>
          </a:r>
          <a:r>
            <a:rPr lang="en-US" dirty="0" err="1"/>
            <a:t>đơn</a:t>
          </a:r>
          <a:r>
            <a:rPr lang="en-US" dirty="0"/>
            <a:t> </a:t>
          </a:r>
          <a:r>
            <a:rPr lang="en-US" dirty="0" err="1"/>
            <a:t>mục</a:t>
          </a:r>
          <a:r>
            <a:rPr lang="en-US" dirty="0"/>
            <a:t> </a:t>
          </a:r>
          <a:r>
            <a:rPr lang="en-US" dirty="0" err="1"/>
            <a:t>tiêu</a:t>
          </a:r>
          <a:r>
            <a:rPr lang="en-US" dirty="0"/>
            <a:t>: </a:t>
          </a:r>
          <a:r>
            <a:rPr lang="vi-VN" dirty="0"/>
            <a:t>là một loại bài toán tối ưu hóa trong đó có một hàm mục tiêu duy nhất cần được cực tiểu hóa hoặc cực đại hóa.</a:t>
          </a:r>
          <a:endParaRPr lang="en-US" dirty="0"/>
        </a:p>
      </dgm:t>
    </dgm:pt>
    <dgm:pt modelId="{297E6BB6-A2BA-4D64-9688-43A3975CE4C2}" type="parTrans" cxnId="{3FCCE5D4-2348-4D42-9555-4E4F4AE2EFDF}">
      <dgm:prSet/>
      <dgm:spPr/>
      <dgm:t>
        <a:bodyPr/>
        <a:lstStyle/>
        <a:p>
          <a:endParaRPr lang="en-US"/>
        </a:p>
      </dgm:t>
    </dgm:pt>
    <dgm:pt modelId="{E66C6E1A-39FB-4947-B67B-953060EC3A49}" type="sibTrans" cxnId="{3FCCE5D4-2348-4D42-9555-4E4F4AE2EFDF}">
      <dgm:prSet/>
      <dgm:spPr/>
      <dgm:t>
        <a:bodyPr/>
        <a:lstStyle/>
        <a:p>
          <a:endParaRPr lang="en-US"/>
        </a:p>
      </dgm:t>
    </dgm:pt>
    <dgm:pt modelId="{3B453190-6FF0-4203-88BC-9E94128C76AB}">
      <dgm:prSet/>
      <dgm:spPr/>
      <dgm:t>
        <a:bodyPr/>
        <a:lstStyle/>
        <a:p>
          <a:r>
            <a:rPr lang="en-US" dirty="0" err="1"/>
            <a:t>Tối</a:t>
          </a:r>
          <a:r>
            <a:rPr lang="en-US" dirty="0"/>
            <a:t> </a:t>
          </a:r>
          <a:r>
            <a:rPr lang="en-US" dirty="0" err="1"/>
            <a:t>ưu</a:t>
          </a:r>
          <a:r>
            <a:rPr lang="en-US" dirty="0"/>
            <a:t> </a:t>
          </a:r>
          <a:r>
            <a:rPr lang="en-US" dirty="0" err="1"/>
            <a:t>hóa</a:t>
          </a:r>
          <a:r>
            <a:rPr lang="en-US" dirty="0"/>
            <a:t> </a:t>
          </a:r>
          <a:r>
            <a:rPr lang="en-US" dirty="0" err="1"/>
            <a:t>đa</a:t>
          </a:r>
          <a:r>
            <a:rPr lang="en-US" dirty="0"/>
            <a:t> </a:t>
          </a:r>
          <a:r>
            <a:rPr lang="en-US" dirty="0" err="1"/>
            <a:t>mục</a:t>
          </a:r>
          <a:r>
            <a:rPr lang="en-US" dirty="0"/>
            <a:t> </a:t>
          </a:r>
          <a:r>
            <a:rPr lang="en-US" dirty="0" err="1"/>
            <a:t>tiêu</a:t>
          </a:r>
          <a:r>
            <a:rPr lang="en-US" dirty="0"/>
            <a:t>: </a:t>
          </a:r>
          <a:r>
            <a:rPr lang="vi-VN" dirty="0"/>
            <a:t>là một loại bài toán tối ưu hóa trong đó có nhiều hàm mục tiêu cần được cực tiểu hóa hoặc cực đại hóa.</a:t>
          </a:r>
          <a:endParaRPr lang="en-US" dirty="0"/>
        </a:p>
      </dgm:t>
    </dgm:pt>
    <dgm:pt modelId="{2A2BBD0C-A9BD-478E-844E-1784D0C1B511}" type="parTrans" cxnId="{D1839192-FE22-4DC1-A4CF-EE7D121A1B35}">
      <dgm:prSet/>
      <dgm:spPr/>
      <dgm:t>
        <a:bodyPr/>
        <a:lstStyle/>
        <a:p>
          <a:endParaRPr lang="en-US"/>
        </a:p>
      </dgm:t>
    </dgm:pt>
    <dgm:pt modelId="{25697493-BAAD-4EE3-BF1A-755ECF44AE25}" type="sibTrans" cxnId="{D1839192-FE22-4DC1-A4CF-EE7D121A1B35}">
      <dgm:prSet/>
      <dgm:spPr/>
      <dgm:t>
        <a:bodyPr/>
        <a:lstStyle/>
        <a:p>
          <a:endParaRPr lang="en-US"/>
        </a:p>
      </dgm:t>
    </dgm:pt>
    <dgm:pt modelId="{F0F5576C-AE3B-4C93-BB3F-BCCF379CE21D}" type="pres">
      <dgm:prSet presAssocID="{27030007-95AF-42DB-A9F3-D49D6A787016}" presName="linear" presStyleCnt="0">
        <dgm:presLayoutVars>
          <dgm:animLvl val="lvl"/>
          <dgm:resizeHandles val="exact"/>
        </dgm:presLayoutVars>
      </dgm:prSet>
      <dgm:spPr/>
    </dgm:pt>
    <dgm:pt modelId="{025334EB-8211-4B06-9C73-98FBF30FE464}" type="pres">
      <dgm:prSet presAssocID="{21B54013-082B-44FF-B5AA-1174025A3C4C}" presName="parentText" presStyleLbl="node1" presStyleIdx="0" presStyleCnt="2">
        <dgm:presLayoutVars>
          <dgm:chMax val="0"/>
          <dgm:bulletEnabled val="1"/>
        </dgm:presLayoutVars>
      </dgm:prSet>
      <dgm:spPr/>
    </dgm:pt>
    <dgm:pt modelId="{B2EFDE00-C937-43E1-BCD8-E113E63F3B43}" type="pres">
      <dgm:prSet presAssocID="{E66C6E1A-39FB-4947-B67B-953060EC3A49}" presName="spacer" presStyleCnt="0"/>
      <dgm:spPr/>
    </dgm:pt>
    <dgm:pt modelId="{79A90C31-1724-4C12-86C2-CB42CFB85461}" type="pres">
      <dgm:prSet presAssocID="{3B453190-6FF0-4203-88BC-9E94128C76AB}" presName="parentText" presStyleLbl="node1" presStyleIdx="1" presStyleCnt="2">
        <dgm:presLayoutVars>
          <dgm:chMax val="0"/>
          <dgm:bulletEnabled val="1"/>
        </dgm:presLayoutVars>
      </dgm:prSet>
      <dgm:spPr/>
    </dgm:pt>
  </dgm:ptLst>
  <dgm:cxnLst>
    <dgm:cxn modelId="{9A68BC18-6C41-4F10-9A48-A29A0C6BFB76}" type="presOf" srcId="{3B453190-6FF0-4203-88BC-9E94128C76AB}" destId="{79A90C31-1724-4C12-86C2-CB42CFB85461}" srcOrd="0" destOrd="0" presId="urn:microsoft.com/office/officeart/2005/8/layout/vList2"/>
    <dgm:cxn modelId="{D1839192-FE22-4DC1-A4CF-EE7D121A1B35}" srcId="{27030007-95AF-42DB-A9F3-D49D6A787016}" destId="{3B453190-6FF0-4203-88BC-9E94128C76AB}" srcOrd="1" destOrd="0" parTransId="{2A2BBD0C-A9BD-478E-844E-1784D0C1B511}" sibTransId="{25697493-BAAD-4EE3-BF1A-755ECF44AE25}"/>
    <dgm:cxn modelId="{560BFDA9-C8CE-4EBD-B5B9-38B280A97318}" type="presOf" srcId="{21B54013-082B-44FF-B5AA-1174025A3C4C}" destId="{025334EB-8211-4B06-9C73-98FBF30FE464}" srcOrd="0" destOrd="0" presId="urn:microsoft.com/office/officeart/2005/8/layout/vList2"/>
    <dgm:cxn modelId="{3FCCE5D4-2348-4D42-9555-4E4F4AE2EFDF}" srcId="{27030007-95AF-42DB-A9F3-D49D6A787016}" destId="{21B54013-082B-44FF-B5AA-1174025A3C4C}" srcOrd="0" destOrd="0" parTransId="{297E6BB6-A2BA-4D64-9688-43A3975CE4C2}" sibTransId="{E66C6E1A-39FB-4947-B67B-953060EC3A49}"/>
    <dgm:cxn modelId="{74CC21DF-9AD5-4780-AD80-234124FBC2DC}" type="presOf" srcId="{27030007-95AF-42DB-A9F3-D49D6A787016}" destId="{F0F5576C-AE3B-4C93-BB3F-BCCF379CE21D}" srcOrd="0" destOrd="0" presId="urn:microsoft.com/office/officeart/2005/8/layout/vList2"/>
    <dgm:cxn modelId="{53959825-AFD9-46AF-A6BF-0F4A84F4453F}" type="presParOf" srcId="{F0F5576C-AE3B-4C93-BB3F-BCCF379CE21D}" destId="{025334EB-8211-4B06-9C73-98FBF30FE464}" srcOrd="0" destOrd="0" presId="urn:microsoft.com/office/officeart/2005/8/layout/vList2"/>
    <dgm:cxn modelId="{A48E907D-FF76-49C1-9674-27B8665FFED0}" type="presParOf" srcId="{F0F5576C-AE3B-4C93-BB3F-BCCF379CE21D}" destId="{B2EFDE00-C937-43E1-BCD8-E113E63F3B43}" srcOrd="1" destOrd="0" presId="urn:microsoft.com/office/officeart/2005/8/layout/vList2"/>
    <dgm:cxn modelId="{BB22F424-A8F7-42FD-9335-3120EEF3F52D}" type="presParOf" srcId="{F0F5576C-AE3B-4C93-BB3F-BCCF379CE21D}" destId="{79A90C31-1724-4C12-86C2-CB42CFB8546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F7730-EC86-4031-97C7-4355DBB21F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414093-AA4B-45ED-936E-E7007D8DA19F}">
      <dgm:prSet/>
      <dgm:spPr/>
      <dgm:t>
        <a:bodyPr/>
        <a:lstStyle/>
        <a:p>
          <a:pPr>
            <a:lnSpc>
              <a:spcPct val="100000"/>
            </a:lnSpc>
          </a:pPr>
          <a:r>
            <a:rPr lang="en-US"/>
            <a:t>Hướng cải thiện</a:t>
          </a:r>
        </a:p>
      </dgm:t>
    </dgm:pt>
    <dgm:pt modelId="{097DA6F4-D710-469B-9D55-F8DA9C79553E}" type="parTrans" cxnId="{5B25A724-866A-46F2-835D-185A6D47BFA0}">
      <dgm:prSet/>
      <dgm:spPr/>
      <dgm:t>
        <a:bodyPr/>
        <a:lstStyle/>
        <a:p>
          <a:endParaRPr lang="en-US"/>
        </a:p>
      </dgm:t>
    </dgm:pt>
    <dgm:pt modelId="{83863663-D840-45D1-B5BF-72732C12DCBF}" type="sibTrans" cxnId="{5B25A724-866A-46F2-835D-185A6D47BFA0}">
      <dgm:prSet/>
      <dgm:spPr/>
      <dgm:t>
        <a:bodyPr/>
        <a:lstStyle/>
        <a:p>
          <a:endParaRPr lang="en-US"/>
        </a:p>
      </dgm:t>
    </dgm:pt>
    <dgm:pt modelId="{B86472FE-E5ED-4FB5-B446-02688A01CE9A}">
      <dgm:prSet/>
      <dgm:spPr/>
      <dgm:t>
        <a:bodyPr/>
        <a:lstStyle/>
        <a:p>
          <a:pPr>
            <a:lnSpc>
              <a:spcPct val="100000"/>
            </a:lnSpc>
          </a:pPr>
          <a:endParaRPr lang="en-US" dirty="0"/>
        </a:p>
      </dgm:t>
    </dgm:pt>
    <dgm:pt modelId="{67E4E8A0-2A1A-4F85-93D8-8B5AB1752109}" type="parTrans" cxnId="{B2B5E9CB-C086-4432-8EB2-5303692CA233}">
      <dgm:prSet/>
      <dgm:spPr/>
      <dgm:t>
        <a:bodyPr/>
        <a:lstStyle/>
        <a:p>
          <a:endParaRPr lang="en-US"/>
        </a:p>
      </dgm:t>
    </dgm:pt>
    <dgm:pt modelId="{8817450C-27B6-433F-87A9-87F131C4EABF}" type="sibTrans" cxnId="{B2B5E9CB-C086-4432-8EB2-5303692CA233}">
      <dgm:prSet/>
      <dgm:spPr/>
      <dgm:t>
        <a:bodyPr/>
        <a:lstStyle/>
        <a:p>
          <a:endParaRPr lang="en-US"/>
        </a:p>
      </dgm:t>
    </dgm:pt>
    <dgm:pt modelId="{20072A1B-3661-429F-83EB-4AF2ACC48079}">
      <dgm:prSet/>
      <dgm:spPr/>
      <dgm:t>
        <a:bodyPr/>
        <a:lstStyle/>
        <a:p>
          <a:pPr>
            <a:lnSpc>
              <a:spcPct val="100000"/>
            </a:lnSpc>
          </a:pPr>
          <a:r>
            <a:rPr lang="en-US"/>
            <a:t>Hướng phát triển</a:t>
          </a:r>
        </a:p>
      </dgm:t>
    </dgm:pt>
    <dgm:pt modelId="{4DCE9528-325E-4DEC-A21E-DB3136F1914B}" type="parTrans" cxnId="{4B4C2376-5C86-4473-AF79-C7EA3CDB1CB6}">
      <dgm:prSet/>
      <dgm:spPr/>
      <dgm:t>
        <a:bodyPr/>
        <a:lstStyle/>
        <a:p>
          <a:endParaRPr lang="en-US"/>
        </a:p>
      </dgm:t>
    </dgm:pt>
    <dgm:pt modelId="{F5EDA1C7-49B7-451C-B1E9-AF16BF123F68}" type="sibTrans" cxnId="{4B4C2376-5C86-4473-AF79-C7EA3CDB1CB6}">
      <dgm:prSet/>
      <dgm:spPr/>
      <dgm:t>
        <a:bodyPr/>
        <a:lstStyle/>
        <a:p>
          <a:endParaRPr lang="en-US"/>
        </a:p>
      </dgm:t>
    </dgm:pt>
    <dgm:pt modelId="{0069F8F4-30E3-4631-9E00-1E85E97CD5CD}">
      <dgm:prSet/>
      <dgm:spPr/>
      <dgm:t>
        <a:bodyPr/>
        <a:lstStyle/>
        <a:p>
          <a:pPr>
            <a:lnSpc>
              <a:spcPct val="100000"/>
            </a:lnSpc>
          </a:pPr>
          <a:endParaRPr lang="en-US" dirty="0"/>
        </a:p>
      </dgm:t>
    </dgm:pt>
    <dgm:pt modelId="{39FF0A04-BDCC-4364-A0AC-5B9EE4F3508E}" type="parTrans" cxnId="{F1D6F6CF-0C99-4632-8713-60E996727658}">
      <dgm:prSet/>
      <dgm:spPr/>
      <dgm:t>
        <a:bodyPr/>
        <a:lstStyle/>
        <a:p>
          <a:endParaRPr lang="en-US"/>
        </a:p>
      </dgm:t>
    </dgm:pt>
    <dgm:pt modelId="{029C0BF8-1350-4DB4-AB82-62EFC99EC0C4}" type="sibTrans" cxnId="{F1D6F6CF-0C99-4632-8713-60E996727658}">
      <dgm:prSet/>
      <dgm:spPr/>
      <dgm:t>
        <a:bodyPr/>
        <a:lstStyle/>
        <a:p>
          <a:endParaRPr lang="en-US"/>
        </a:p>
      </dgm:t>
    </dgm:pt>
    <dgm:pt modelId="{D905B9AD-15BF-4AE0-8F6F-C57C00EFFE9C}" type="pres">
      <dgm:prSet presAssocID="{487F7730-EC86-4031-97C7-4355DBB21F26}" presName="root" presStyleCnt="0">
        <dgm:presLayoutVars>
          <dgm:dir/>
          <dgm:resizeHandles val="exact"/>
        </dgm:presLayoutVars>
      </dgm:prSet>
      <dgm:spPr/>
    </dgm:pt>
    <dgm:pt modelId="{E98D9BB0-0839-4757-A4A2-F4878BEF234B}" type="pres">
      <dgm:prSet presAssocID="{A9414093-AA4B-45ED-936E-E7007D8DA19F}" presName="compNode" presStyleCnt="0"/>
      <dgm:spPr/>
    </dgm:pt>
    <dgm:pt modelId="{BFEEE39A-BDFD-4757-AE2E-F175E173B1C0}" type="pres">
      <dgm:prSet presAssocID="{A9414093-AA4B-45ED-936E-E7007D8DA19F}" presName="bgRect" presStyleLbl="bgShp" presStyleIdx="0" presStyleCnt="2"/>
      <dgm:spPr/>
    </dgm:pt>
    <dgm:pt modelId="{82D81A82-AA07-4D59-A9BB-7C7C64C58160}" type="pres">
      <dgm:prSet presAssocID="{A9414093-AA4B-45ED-936E-E7007D8DA1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C1A5A2BE-724E-41F8-BFB0-C3CB64BDD012}" type="pres">
      <dgm:prSet presAssocID="{A9414093-AA4B-45ED-936E-E7007D8DA19F}" presName="spaceRect" presStyleCnt="0"/>
      <dgm:spPr/>
    </dgm:pt>
    <dgm:pt modelId="{25DF55E2-C614-4FF0-9B45-DA15148EA5FA}" type="pres">
      <dgm:prSet presAssocID="{A9414093-AA4B-45ED-936E-E7007D8DA19F}" presName="parTx" presStyleLbl="revTx" presStyleIdx="0" presStyleCnt="4">
        <dgm:presLayoutVars>
          <dgm:chMax val="0"/>
          <dgm:chPref val="0"/>
        </dgm:presLayoutVars>
      </dgm:prSet>
      <dgm:spPr/>
    </dgm:pt>
    <dgm:pt modelId="{472DAA73-8F15-45E0-923C-55E6D2736D1C}" type="pres">
      <dgm:prSet presAssocID="{A9414093-AA4B-45ED-936E-E7007D8DA19F}" presName="desTx" presStyleLbl="revTx" presStyleIdx="1" presStyleCnt="4">
        <dgm:presLayoutVars/>
      </dgm:prSet>
      <dgm:spPr/>
    </dgm:pt>
    <dgm:pt modelId="{F3182F1F-9284-46D2-B3A3-E05F61EDEFA8}" type="pres">
      <dgm:prSet presAssocID="{83863663-D840-45D1-B5BF-72732C12DCBF}" presName="sibTrans" presStyleCnt="0"/>
      <dgm:spPr/>
    </dgm:pt>
    <dgm:pt modelId="{85399107-85AA-4EEF-9F61-237A58EC9757}" type="pres">
      <dgm:prSet presAssocID="{20072A1B-3661-429F-83EB-4AF2ACC48079}" presName="compNode" presStyleCnt="0"/>
      <dgm:spPr/>
    </dgm:pt>
    <dgm:pt modelId="{83D9D53F-2014-4F02-9EB8-605F8968B8F4}" type="pres">
      <dgm:prSet presAssocID="{20072A1B-3661-429F-83EB-4AF2ACC48079}" presName="bgRect" presStyleLbl="bgShp" presStyleIdx="1" presStyleCnt="2"/>
      <dgm:spPr/>
    </dgm:pt>
    <dgm:pt modelId="{C413BF8F-67EC-4D7E-88A5-8392D91651EE}" type="pres">
      <dgm:prSet presAssocID="{20072A1B-3661-429F-83EB-4AF2ACC480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AADD90D-EC62-4C03-9F4A-82369F1E53CA}" type="pres">
      <dgm:prSet presAssocID="{20072A1B-3661-429F-83EB-4AF2ACC48079}" presName="spaceRect" presStyleCnt="0"/>
      <dgm:spPr/>
    </dgm:pt>
    <dgm:pt modelId="{57B1F4A7-F9DA-4092-B2BD-F2494139E185}" type="pres">
      <dgm:prSet presAssocID="{20072A1B-3661-429F-83EB-4AF2ACC48079}" presName="parTx" presStyleLbl="revTx" presStyleIdx="2" presStyleCnt="4">
        <dgm:presLayoutVars>
          <dgm:chMax val="0"/>
          <dgm:chPref val="0"/>
        </dgm:presLayoutVars>
      </dgm:prSet>
      <dgm:spPr/>
    </dgm:pt>
    <dgm:pt modelId="{FA6A8A04-7AEA-4296-8F96-0C6AECF31DDE}" type="pres">
      <dgm:prSet presAssocID="{20072A1B-3661-429F-83EB-4AF2ACC48079}" presName="desTx" presStyleLbl="revTx" presStyleIdx="3" presStyleCnt="4">
        <dgm:presLayoutVars/>
      </dgm:prSet>
      <dgm:spPr/>
    </dgm:pt>
  </dgm:ptLst>
  <dgm:cxnLst>
    <dgm:cxn modelId="{DF115F01-F159-4166-993D-E737EF907638}" type="presOf" srcId="{0069F8F4-30E3-4631-9E00-1E85E97CD5CD}" destId="{FA6A8A04-7AEA-4296-8F96-0C6AECF31DDE}" srcOrd="0" destOrd="0" presId="urn:microsoft.com/office/officeart/2018/2/layout/IconVerticalSolidList"/>
    <dgm:cxn modelId="{5B25A724-866A-46F2-835D-185A6D47BFA0}" srcId="{487F7730-EC86-4031-97C7-4355DBB21F26}" destId="{A9414093-AA4B-45ED-936E-E7007D8DA19F}" srcOrd="0" destOrd="0" parTransId="{097DA6F4-D710-469B-9D55-F8DA9C79553E}" sibTransId="{83863663-D840-45D1-B5BF-72732C12DCBF}"/>
    <dgm:cxn modelId="{4B4C2376-5C86-4473-AF79-C7EA3CDB1CB6}" srcId="{487F7730-EC86-4031-97C7-4355DBB21F26}" destId="{20072A1B-3661-429F-83EB-4AF2ACC48079}" srcOrd="1" destOrd="0" parTransId="{4DCE9528-325E-4DEC-A21E-DB3136F1914B}" sibTransId="{F5EDA1C7-49B7-451C-B1E9-AF16BF123F68}"/>
    <dgm:cxn modelId="{E579C37D-A335-4645-8AD2-D28DBC062C62}" type="presOf" srcId="{B86472FE-E5ED-4FB5-B446-02688A01CE9A}" destId="{472DAA73-8F15-45E0-923C-55E6D2736D1C}" srcOrd="0" destOrd="0" presId="urn:microsoft.com/office/officeart/2018/2/layout/IconVerticalSolidList"/>
    <dgm:cxn modelId="{53F2C493-DD30-4752-9B62-5BBDEB0FB1D9}" type="presOf" srcId="{487F7730-EC86-4031-97C7-4355DBB21F26}" destId="{D905B9AD-15BF-4AE0-8F6F-C57C00EFFE9C}" srcOrd="0" destOrd="0" presId="urn:microsoft.com/office/officeart/2018/2/layout/IconVerticalSolidList"/>
    <dgm:cxn modelId="{F44A899D-7A65-4AC7-B30B-C75BF09D12D5}" type="presOf" srcId="{20072A1B-3661-429F-83EB-4AF2ACC48079}" destId="{57B1F4A7-F9DA-4092-B2BD-F2494139E185}" srcOrd="0" destOrd="0" presId="urn:microsoft.com/office/officeart/2018/2/layout/IconVerticalSolidList"/>
    <dgm:cxn modelId="{B2B5E9CB-C086-4432-8EB2-5303692CA233}" srcId="{A9414093-AA4B-45ED-936E-E7007D8DA19F}" destId="{B86472FE-E5ED-4FB5-B446-02688A01CE9A}" srcOrd="0" destOrd="0" parTransId="{67E4E8A0-2A1A-4F85-93D8-8B5AB1752109}" sibTransId="{8817450C-27B6-433F-87A9-87F131C4EABF}"/>
    <dgm:cxn modelId="{F1D6F6CF-0C99-4632-8713-60E996727658}" srcId="{20072A1B-3661-429F-83EB-4AF2ACC48079}" destId="{0069F8F4-30E3-4631-9E00-1E85E97CD5CD}" srcOrd="0" destOrd="0" parTransId="{39FF0A04-BDCC-4364-A0AC-5B9EE4F3508E}" sibTransId="{029C0BF8-1350-4DB4-AB82-62EFC99EC0C4}"/>
    <dgm:cxn modelId="{235CC3EB-44F9-49DB-8C4B-FF9C2CEDDE22}" type="presOf" srcId="{A9414093-AA4B-45ED-936E-E7007D8DA19F}" destId="{25DF55E2-C614-4FF0-9B45-DA15148EA5FA}" srcOrd="0" destOrd="0" presId="urn:microsoft.com/office/officeart/2018/2/layout/IconVerticalSolidList"/>
    <dgm:cxn modelId="{80F8AEF9-B75D-4CE1-BE87-2BCA03F72909}" type="presParOf" srcId="{D905B9AD-15BF-4AE0-8F6F-C57C00EFFE9C}" destId="{E98D9BB0-0839-4757-A4A2-F4878BEF234B}" srcOrd="0" destOrd="0" presId="urn:microsoft.com/office/officeart/2018/2/layout/IconVerticalSolidList"/>
    <dgm:cxn modelId="{9AC41E3B-7333-4343-8F12-639FD601477D}" type="presParOf" srcId="{E98D9BB0-0839-4757-A4A2-F4878BEF234B}" destId="{BFEEE39A-BDFD-4757-AE2E-F175E173B1C0}" srcOrd="0" destOrd="0" presId="urn:microsoft.com/office/officeart/2018/2/layout/IconVerticalSolidList"/>
    <dgm:cxn modelId="{4E13D61C-A22C-41DA-9BE6-5AC0F2FC1275}" type="presParOf" srcId="{E98D9BB0-0839-4757-A4A2-F4878BEF234B}" destId="{82D81A82-AA07-4D59-A9BB-7C7C64C58160}" srcOrd="1" destOrd="0" presId="urn:microsoft.com/office/officeart/2018/2/layout/IconVerticalSolidList"/>
    <dgm:cxn modelId="{45BB4B0D-6F1E-46A4-AF37-085A4CF172B8}" type="presParOf" srcId="{E98D9BB0-0839-4757-A4A2-F4878BEF234B}" destId="{C1A5A2BE-724E-41F8-BFB0-C3CB64BDD012}" srcOrd="2" destOrd="0" presId="urn:microsoft.com/office/officeart/2018/2/layout/IconVerticalSolidList"/>
    <dgm:cxn modelId="{E8E08320-2655-434C-9AB5-B763DA12BAA3}" type="presParOf" srcId="{E98D9BB0-0839-4757-A4A2-F4878BEF234B}" destId="{25DF55E2-C614-4FF0-9B45-DA15148EA5FA}" srcOrd="3" destOrd="0" presId="urn:microsoft.com/office/officeart/2018/2/layout/IconVerticalSolidList"/>
    <dgm:cxn modelId="{0A315951-4AF3-43BE-825C-4C7523D7E6D4}" type="presParOf" srcId="{E98D9BB0-0839-4757-A4A2-F4878BEF234B}" destId="{472DAA73-8F15-45E0-923C-55E6D2736D1C}" srcOrd="4" destOrd="0" presId="urn:microsoft.com/office/officeart/2018/2/layout/IconVerticalSolidList"/>
    <dgm:cxn modelId="{B3B660FD-89F9-45B4-9867-6E4BACE587FC}" type="presParOf" srcId="{D905B9AD-15BF-4AE0-8F6F-C57C00EFFE9C}" destId="{F3182F1F-9284-46D2-B3A3-E05F61EDEFA8}" srcOrd="1" destOrd="0" presId="urn:microsoft.com/office/officeart/2018/2/layout/IconVerticalSolidList"/>
    <dgm:cxn modelId="{204095AA-E4AC-45CB-9C7E-15992EA9509B}" type="presParOf" srcId="{D905B9AD-15BF-4AE0-8F6F-C57C00EFFE9C}" destId="{85399107-85AA-4EEF-9F61-237A58EC9757}" srcOrd="2" destOrd="0" presId="urn:microsoft.com/office/officeart/2018/2/layout/IconVerticalSolidList"/>
    <dgm:cxn modelId="{58F4F753-81D1-47F9-B737-4693C853B59E}" type="presParOf" srcId="{85399107-85AA-4EEF-9F61-237A58EC9757}" destId="{83D9D53F-2014-4F02-9EB8-605F8968B8F4}" srcOrd="0" destOrd="0" presId="urn:microsoft.com/office/officeart/2018/2/layout/IconVerticalSolidList"/>
    <dgm:cxn modelId="{528470FF-F960-471B-BF40-563212504A06}" type="presParOf" srcId="{85399107-85AA-4EEF-9F61-237A58EC9757}" destId="{C413BF8F-67EC-4D7E-88A5-8392D91651EE}" srcOrd="1" destOrd="0" presId="urn:microsoft.com/office/officeart/2018/2/layout/IconVerticalSolidList"/>
    <dgm:cxn modelId="{008C1667-A282-47E6-BEAE-7EEBD6123CCB}" type="presParOf" srcId="{85399107-85AA-4EEF-9F61-237A58EC9757}" destId="{7AADD90D-EC62-4C03-9F4A-82369F1E53CA}" srcOrd="2" destOrd="0" presId="urn:microsoft.com/office/officeart/2018/2/layout/IconVerticalSolidList"/>
    <dgm:cxn modelId="{4DC41A82-D7F9-4989-A851-BCDFE9EEC272}" type="presParOf" srcId="{85399107-85AA-4EEF-9F61-237A58EC9757}" destId="{57B1F4A7-F9DA-4092-B2BD-F2494139E185}" srcOrd="3" destOrd="0" presId="urn:microsoft.com/office/officeart/2018/2/layout/IconVerticalSolidList"/>
    <dgm:cxn modelId="{CECFF062-F385-45F8-8E42-4EACFBF0548F}" type="presParOf" srcId="{85399107-85AA-4EEF-9F61-237A58EC9757}" destId="{FA6A8A04-7AEA-4296-8F96-0C6AECF31DD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F28CE7-3E30-4799-BC7E-F529BE95E29F}"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3FC11F48-7BC4-4838-997B-35FAA75D58A9}">
      <dgm:prSet custT="1"/>
      <dgm:spPr/>
      <dgm:t>
        <a:bodyPr/>
        <a:lstStyle/>
        <a:p>
          <a:r>
            <a:rPr lang="en-US" sz="1800" dirty="0"/>
            <a:t> </a:t>
          </a:r>
          <a:r>
            <a:rPr lang="en-US" sz="1800" dirty="0" err="1"/>
            <a:t>Nhóm</a:t>
          </a:r>
          <a:r>
            <a:rPr lang="en-US" sz="1800" dirty="0"/>
            <a:t> </a:t>
          </a:r>
          <a:r>
            <a:rPr lang="en-US" sz="1800" dirty="0" err="1"/>
            <a:t>đã</a:t>
          </a:r>
          <a:r>
            <a:rPr lang="en-US" sz="1800" dirty="0"/>
            <a:t> </a:t>
          </a:r>
          <a:r>
            <a:rPr lang="en-US" sz="1800" dirty="0" err="1"/>
            <a:t>tiến</a:t>
          </a:r>
          <a:r>
            <a:rPr lang="en-US" sz="1800" dirty="0"/>
            <a:t> </a:t>
          </a:r>
          <a:r>
            <a:rPr lang="en-US" sz="1800" dirty="0" err="1"/>
            <a:t>hành</a:t>
          </a:r>
          <a:r>
            <a:rPr lang="en-US" sz="1800" dirty="0"/>
            <a:t> </a:t>
          </a:r>
          <a:r>
            <a:rPr lang="en-US" sz="1800" dirty="0" err="1"/>
            <a:t>tìm</a:t>
          </a:r>
          <a:r>
            <a:rPr lang="en-US" sz="1800" dirty="0"/>
            <a:t> </a:t>
          </a:r>
          <a:r>
            <a:rPr lang="en-US" sz="1800" dirty="0" err="1"/>
            <a:t>hiểu</a:t>
          </a:r>
          <a:r>
            <a:rPr lang="en-US" sz="1800" dirty="0"/>
            <a:t> </a:t>
          </a:r>
          <a:r>
            <a:rPr lang="en-US" sz="1800" dirty="0" err="1"/>
            <a:t>về</a:t>
          </a:r>
          <a:r>
            <a:rPr lang="en-US" sz="1800" dirty="0"/>
            <a:t> </a:t>
          </a:r>
          <a:r>
            <a:rPr lang="en-US" sz="1800" dirty="0" err="1"/>
            <a:t>các</a:t>
          </a:r>
          <a:r>
            <a:rPr lang="en-US" sz="1800" dirty="0"/>
            <a:t> </a:t>
          </a:r>
          <a:r>
            <a:rPr lang="en-US" sz="1800" dirty="0" err="1"/>
            <a:t>bài</a:t>
          </a:r>
          <a:r>
            <a:rPr lang="en-US" sz="1800" dirty="0"/>
            <a:t> </a:t>
          </a:r>
          <a:r>
            <a:rPr lang="en-US" sz="1800" dirty="0" err="1"/>
            <a:t>toán</a:t>
          </a:r>
          <a:r>
            <a:rPr lang="en-US" sz="1800" dirty="0"/>
            <a:t> </a:t>
          </a:r>
          <a:r>
            <a:rPr lang="en-US" sz="1800" dirty="0" err="1"/>
            <a:t>tối</a:t>
          </a:r>
          <a:r>
            <a:rPr lang="en-US" sz="1800" dirty="0"/>
            <a:t> </a:t>
          </a:r>
          <a:r>
            <a:rPr lang="en-US" sz="1800" dirty="0" err="1"/>
            <a:t>ưu</a:t>
          </a:r>
          <a:r>
            <a:rPr lang="en-US" sz="1800" dirty="0"/>
            <a:t> </a:t>
          </a:r>
          <a:r>
            <a:rPr lang="en-US" sz="1800" dirty="0" err="1"/>
            <a:t>hóa</a:t>
          </a:r>
          <a:r>
            <a:rPr lang="en-US" sz="1800" dirty="0"/>
            <a:t> </a:t>
          </a:r>
          <a:r>
            <a:rPr lang="en-US" sz="1800" dirty="0" err="1"/>
            <a:t>và</a:t>
          </a:r>
          <a:r>
            <a:rPr lang="en-US" sz="1800" dirty="0"/>
            <a:t> </a:t>
          </a:r>
          <a:r>
            <a:rPr lang="en-US" sz="1800" dirty="0" err="1"/>
            <a:t>sự</a:t>
          </a:r>
          <a:r>
            <a:rPr lang="en-US" sz="1800" dirty="0"/>
            <a:t> </a:t>
          </a:r>
          <a:r>
            <a:rPr lang="en-US" sz="1800" dirty="0" err="1"/>
            <a:t>kết</a:t>
          </a:r>
          <a:r>
            <a:rPr lang="en-US" sz="1800" dirty="0"/>
            <a:t> </a:t>
          </a:r>
          <a:r>
            <a:rPr lang="en-US" sz="1800" dirty="0" err="1"/>
            <a:t>hợp</a:t>
          </a:r>
          <a:r>
            <a:rPr lang="en-US" sz="1800" dirty="0"/>
            <a:t> </a:t>
          </a:r>
          <a:r>
            <a:rPr lang="en-US" sz="1800" dirty="0" err="1"/>
            <a:t>giữa</a:t>
          </a:r>
          <a:r>
            <a:rPr lang="en-US" sz="1800" dirty="0"/>
            <a:t> </a:t>
          </a:r>
          <a:r>
            <a:rPr lang="en-US" sz="1800" dirty="0" err="1"/>
            <a:t>các</a:t>
          </a:r>
          <a:r>
            <a:rPr lang="en-US" sz="1800" dirty="0"/>
            <a:t> </a:t>
          </a:r>
          <a:r>
            <a:rPr lang="en-US" sz="1800" dirty="0" err="1"/>
            <a:t>bài</a:t>
          </a:r>
          <a:r>
            <a:rPr lang="en-US" sz="1800" dirty="0"/>
            <a:t> </a:t>
          </a:r>
          <a:r>
            <a:rPr lang="en-US" sz="1800" dirty="0" err="1"/>
            <a:t>toán</a:t>
          </a:r>
          <a:r>
            <a:rPr lang="en-US" sz="1800" dirty="0"/>
            <a:t> </a:t>
          </a:r>
          <a:r>
            <a:rPr lang="en-US" sz="1800" dirty="0" err="1"/>
            <a:t>tối</a:t>
          </a:r>
          <a:r>
            <a:rPr lang="en-US" sz="1800" dirty="0"/>
            <a:t> </a:t>
          </a:r>
          <a:r>
            <a:rPr lang="en-US" sz="1800" dirty="0" err="1"/>
            <a:t>ưu</a:t>
          </a:r>
          <a:r>
            <a:rPr lang="en-US" sz="1800" dirty="0"/>
            <a:t> </a:t>
          </a:r>
          <a:r>
            <a:rPr lang="en-US" sz="1800" dirty="0" err="1"/>
            <a:t>hóa</a:t>
          </a:r>
          <a:r>
            <a:rPr lang="en-US" sz="1800" dirty="0"/>
            <a:t> NP-hard. </a:t>
          </a:r>
          <a:r>
            <a:rPr lang="en-US" sz="1800" dirty="0" err="1"/>
            <a:t>Bài</a:t>
          </a:r>
          <a:r>
            <a:rPr lang="en-US" sz="1800" dirty="0"/>
            <a:t> </a:t>
          </a:r>
          <a:r>
            <a:rPr lang="en-US" sz="1800" dirty="0" err="1"/>
            <a:t>toán</a:t>
          </a:r>
          <a:r>
            <a:rPr lang="en-US" sz="1800" dirty="0"/>
            <a:t> Traveling </a:t>
          </a:r>
          <a:r>
            <a:rPr lang="en-US" sz="1800" dirty="0" err="1"/>
            <a:t>Theif</a:t>
          </a:r>
          <a:r>
            <a:rPr lang="en-US" sz="1800" dirty="0"/>
            <a:t> Problem </a:t>
          </a:r>
          <a:r>
            <a:rPr lang="en-US" sz="1800" dirty="0" err="1"/>
            <a:t>là</a:t>
          </a:r>
          <a:r>
            <a:rPr lang="en-US" sz="1800" dirty="0"/>
            <a:t> </a:t>
          </a:r>
          <a:r>
            <a:rPr lang="en-US" sz="1800" dirty="0" err="1"/>
            <a:t>một</a:t>
          </a:r>
          <a:r>
            <a:rPr lang="en-US" sz="1800" dirty="0"/>
            <a:t> </a:t>
          </a:r>
          <a:r>
            <a:rPr lang="en-US" sz="1800" dirty="0" err="1"/>
            <a:t>ví</a:t>
          </a:r>
          <a:r>
            <a:rPr lang="en-US" sz="1800" dirty="0"/>
            <a:t> </a:t>
          </a:r>
          <a:r>
            <a:rPr lang="en-US" sz="1800" dirty="0" err="1"/>
            <a:t>dụ</a:t>
          </a:r>
          <a:r>
            <a:rPr lang="en-US" sz="1800" dirty="0"/>
            <a:t> </a:t>
          </a:r>
          <a:r>
            <a:rPr lang="en-US" sz="1800" dirty="0" err="1"/>
            <a:t>về</a:t>
          </a:r>
          <a:r>
            <a:rPr lang="en-US" sz="1800" dirty="0"/>
            <a:t> </a:t>
          </a:r>
          <a:r>
            <a:rPr lang="en-US" sz="1800" dirty="0" err="1"/>
            <a:t>bài</a:t>
          </a:r>
          <a:r>
            <a:rPr lang="en-US" sz="1800" dirty="0"/>
            <a:t> </a:t>
          </a:r>
          <a:r>
            <a:rPr lang="en-US" sz="1800" dirty="0" err="1"/>
            <a:t>toán</a:t>
          </a:r>
          <a:r>
            <a:rPr lang="en-US" sz="1800" dirty="0"/>
            <a:t> </a:t>
          </a:r>
          <a:r>
            <a:rPr lang="en-US" sz="1800" dirty="0" err="1"/>
            <a:t>tối</a:t>
          </a:r>
          <a:r>
            <a:rPr lang="en-US" sz="1800" dirty="0"/>
            <a:t> </a:t>
          </a:r>
          <a:r>
            <a:rPr lang="en-US" sz="1800" dirty="0" err="1"/>
            <a:t>ưu</a:t>
          </a:r>
          <a:r>
            <a:rPr lang="en-US" sz="1800" dirty="0"/>
            <a:t> </a:t>
          </a:r>
          <a:r>
            <a:rPr lang="en-US" sz="1800" dirty="0" err="1"/>
            <a:t>hóa</a:t>
          </a:r>
          <a:r>
            <a:rPr lang="en-US" sz="1800" dirty="0"/>
            <a:t> </a:t>
          </a:r>
          <a:r>
            <a:rPr lang="en-US" sz="1800" dirty="0" err="1"/>
            <a:t>trong</a:t>
          </a:r>
          <a:r>
            <a:rPr lang="en-US" sz="1800" dirty="0"/>
            <a:t> </a:t>
          </a:r>
          <a:r>
            <a:rPr lang="en-US" sz="1800" dirty="0" err="1"/>
            <a:t>thế</a:t>
          </a:r>
          <a:r>
            <a:rPr lang="en-US" sz="1800" dirty="0"/>
            <a:t> </a:t>
          </a:r>
          <a:r>
            <a:rPr lang="en-US" sz="1800" dirty="0" err="1"/>
            <a:t>giới</a:t>
          </a:r>
          <a:r>
            <a:rPr lang="en-US" sz="1800" dirty="0"/>
            <a:t> </a:t>
          </a:r>
          <a:r>
            <a:rPr lang="en-US" sz="1800" dirty="0" err="1"/>
            <a:t>thực</a:t>
          </a:r>
          <a:r>
            <a:rPr lang="en-US" sz="1800" dirty="0"/>
            <a:t>, </a:t>
          </a:r>
          <a:r>
            <a:rPr lang="en-US" sz="1800" dirty="0" err="1"/>
            <a:t>được</a:t>
          </a:r>
          <a:r>
            <a:rPr lang="en-US" sz="1800" dirty="0"/>
            <a:t> </a:t>
          </a:r>
          <a:r>
            <a:rPr lang="en-US" sz="1800" dirty="0" err="1"/>
            <a:t>kết</a:t>
          </a:r>
          <a:r>
            <a:rPr lang="en-US" sz="1800" dirty="0"/>
            <a:t> </a:t>
          </a:r>
          <a:r>
            <a:rPr lang="en-US" sz="1800" dirty="0" err="1"/>
            <a:t>hợp</a:t>
          </a:r>
          <a:r>
            <a:rPr lang="en-US" sz="1800" dirty="0"/>
            <a:t> </a:t>
          </a:r>
          <a:r>
            <a:rPr lang="en-US" sz="1800" dirty="0" err="1"/>
            <a:t>từ</a:t>
          </a:r>
          <a:r>
            <a:rPr lang="en-US" sz="1800" dirty="0"/>
            <a:t> hai </a:t>
          </a:r>
          <a:r>
            <a:rPr lang="en-US" sz="1800" dirty="0" err="1"/>
            <a:t>bài</a:t>
          </a:r>
          <a:r>
            <a:rPr lang="en-US" sz="1800" dirty="0"/>
            <a:t> </a:t>
          </a:r>
          <a:r>
            <a:rPr lang="en-US" sz="1800" dirty="0" err="1"/>
            <a:t>toán</a:t>
          </a:r>
          <a:r>
            <a:rPr lang="en-US" sz="1800" dirty="0"/>
            <a:t> </a:t>
          </a:r>
          <a:r>
            <a:rPr lang="en-US" sz="1800" dirty="0" err="1"/>
            <a:t>nhỏ</a:t>
          </a:r>
          <a:r>
            <a:rPr lang="en-US" sz="1800" dirty="0"/>
            <a:t> </a:t>
          </a:r>
          <a:r>
            <a:rPr lang="en-US" sz="1800" dirty="0" err="1"/>
            <a:t>hơn</a:t>
          </a:r>
          <a:r>
            <a:rPr lang="en-US" sz="1800" dirty="0"/>
            <a:t> </a:t>
          </a:r>
          <a:r>
            <a:rPr lang="en-US" sz="1800" dirty="0" err="1"/>
            <a:t>là</a:t>
          </a:r>
          <a:r>
            <a:rPr lang="en-US" sz="1800" dirty="0"/>
            <a:t> Traveling Salesman Problem </a:t>
          </a:r>
          <a:r>
            <a:rPr lang="en-US" sz="1800" dirty="0" err="1"/>
            <a:t>và</a:t>
          </a:r>
          <a:r>
            <a:rPr lang="en-US" sz="1800" dirty="0"/>
            <a:t> Knapsack Problem.</a:t>
          </a:r>
        </a:p>
      </dgm:t>
    </dgm:pt>
    <dgm:pt modelId="{5841F087-E944-4F08-BEEC-9202AB8FCC48}" type="parTrans" cxnId="{22501909-D020-4B3C-9973-41AC8E619247}">
      <dgm:prSet/>
      <dgm:spPr/>
      <dgm:t>
        <a:bodyPr/>
        <a:lstStyle/>
        <a:p>
          <a:endParaRPr lang="en-US"/>
        </a:p>
      </dgm:t>
    </dgm:pt>
    <dgm:pt modelId="{C89B088E-9674-4DAB-890B-060A7CB4BFCE}" type="sibTrans" cxnId="{22501909-D020-4B3C-9973-41AC8E619247}">
      <dgm:prSet/>
      <dgm:spPr/>
      <dgm:t>
        <a:bodyPr/>
        <a:lstStyle/>
        <a:p>
          <a:endParaRPr lang="en-US"/>
        </a:p>
      </dgm:t>
    </dgm:pt>
    <dgm:pt modelId="{E1E6B57F-7E0C-4254-9130-5C3197E34A2C}">
      <dgm:prSet custT="1"/>
      <dgm:spPr/>
      <dgm:t>
        <a:bodyPr/>
        <a:lstStyle/>
        <a:p>
          <a:r>
            <a:rPr lang="en-US" sz="2400" dirty="0"/>
            <a:t>Qua </a:t>
          </a:r>
          <a:r>
            <a:rPr lang="en-US" sz="2400" dirty="0" err="1"/>
            <a:t>tìm</a:t>
          </a:r>
          <a:r>
            <a:rPr lang="en-US" sz="2400" dirty="0"/>
            <a:t> </a:t>
          </a:r>
          <a:r>
            <a:rPr lang="en-US" sz="2400" dirty="0" err="1"/>
            <a:t>hiểu</a:t>
          </a:r>
          <a:r>
            <a:rPr lang="en-US" sz="2400" dirty="0"/>
            <a:t>, </a:t>
          </a:r>
          <a:r>
            <a:rPr lang="en-US" sz="2400" dirty="0" err="1"/>
            <a:t>nhóm</a:t>
          </a:r>
          <a:r>
            <a:rPr lang="en-US" sz="2400" dirty="0"/>
            <a:t> </a:t>
          </a:r>
          <a:r>
            <a:rPr lang="en-US" sz="2400" dirty="0" err="1"/>
            <a:t>đã</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được</a:t>
          </a:r>
          <a:r>
            <a:rPr lang="en-US" sz="2400" dirty="0"/>
            <a:t> </a:t>
          </a:r>
          <a:r>
            <a:rPr lang="en-US" sz="2400" dirty="0" err="1"/>
            <a:t>bài</a:t>
          </a:r>
          <a:r>
            <a:rPr lang="en-US" sz="2400" dirty="0"/>
            <a:t> </a:t>
          </a:r>
          <a:r>
            <a:rPr lang="en-US" sz="2400" dirty="0" err="1"/>
            <a:t>toán</a:t>
          </a:r>
          <a:r>
            <a:rPr lang="en-US" sz="2400" dirty="0"/>
            <a:t> TTP, </a:t>
          </a:r>
          <a:r>
            <a:rPr lang="en-US" sz="2400" dirty="0" err="1"/>
            <a:t>xác</a:t>
          </a:r>
          <a:r>
            <a:rPr lang="en-US" sz="2400" dirty="0"/>
            <a:t> </a:t>
          </a:r>
          <a:r>
            <a:rPr lang="en-US" sz="2400" dirty="0" err="1"/>
            <a:t>định</a:t>
          </a:r>
          <a:r>
            <a:rPr lang="en-US" sz="2400" dirty="0"/>
            <a:t> </a:t>
          </a:r>
          <a:r>
            <a:rPr lang="en-US" sz="2400" dirty="0" err="1"/>
            <a:t>được</a:t>
          </a:r>
          <a:r>
            <a:rPr lang="en-US" sz="2400" dirty="0"/>
            <a:t> </a:t>
          </a:r>
          <a:r>
            <a:rPr lang="en-US" sz="2400" dirty="0" err="1"/>
            <a:t>hàm</a:t>
          </a:r>
          <a:r>
            <a:rPr lang="en-US" sz="2400" dirty="0"/>
            <a:t> </a:t>
          </a:r>
          <a:r>
            <a:rPr lang="en-US" sz="2400" dirty="0" err="1"/>
            <a:t>mục</a:t>
          </a:r>
          <a:r>
            <a:rPr lang="en-US" sz="2400" dirty="0"/>
            <a:t> </a:t>
          </a:r>
          <a:r>
            <a:rPr lang="en-US" sz="2400" dirty="0" err="1"/>
            <a:t>tiêu</a:t>
          </a:r>
          <a:r>
            <a:rPr lang="en-US" sz="2400" dirty="0"/>
            <a:t> </a:t>
          </a:r>
          <a:r>
            <a:rPr lang="en-US" sz="2400" dirty="0" err="1"/>
            <a:t>cần</a:t>
          </a:r>
          <a:r>
            <a:rPr lang="en-US" sz="2400" dirty="0"/>
            <a:t> </a:t>
          </a:r>
          <a:r>
            <a:rPr lang="en-US" sz="2400" dirty="0" err="1"/>
            <a:t>tối</a:t>
          </a:r>
          <a:r>
            <a:rPr lang="en-US" sz="2400" dirty="0"/>
            <a:t> </a:t>
          </a:r>
          <a:r>
            <a:rPr lang="en-US" sz="2400" dirty="0" err="1"/>
            <a:t>ưu</a:t>
          </a:r>
          <a:r>
            <a:rPr lang="en-US" sz="2400" dirty="0"/>
            <a:t> </a:t>
          </a:r>
          <a:r>
            <a:rPr lang="en-US" sz="2400" dirty="0" err="1"/>
            <a:t>hóa</a:t>
          </a:r>
          <a:r>
            <a:rPr lang="en-US" sz="2400" dirty="0"/>
            <a:t> </a:t>
          </a:r>
          <a:r>
            <a:rPr lang="en-US" sz="2400" dirty="0" err="1"/>
            <a:t>cùng</a:t>
          </a:r>
          <a:r>
            <a:rPr lang="en-US" sz="2400" dirty="0"/>
            <a:t> </a:t>
          </a:r>
          <a:r>
            <a:rPr lang="en-US" sz="2400" dirty="0" err="1"/>
            <a:t>các</a:t>
          </a:r>
          <a:r>
            <a:rPr lang="en-US" sz="2400" dirty="0"/>
            <a:t> </a:t>
          </a:r>
          <a:r>
            <a:rPr lang="en-US" sz="2400" dirty="0" err="1"/>
            <a:t>ràng</a:t>
          </a:r>
          <a:r>
            <a:rPr lang="en-US" sz="2400" dirty="0"/>
            <a:t> </a:t>
          </a:r>
          <a:r>
            <a:rPr lang="en-US" sz="2400" dirty="0" err="1"/>
            <a:t>buộc</a:t>
          </a:r>
          <a:r>
            <a:rPr lang="en-US" sz="2400" dirty="0"/>
            <a:t>.</a:t>
          </a:r>
        </a:p>
      </dgm:t>
    </dgm:pt>
    <dgm:pt modelId="{F27C76C9-4775-460D-9F13-2425FDDDC44A}" type="parTrans" cxnId="{6013203E-B756-4613-BA20-F967B3F8DD01}">
      <dgm:prSet/>
      <dgm:spPr/>
      <dgm:t>
        <a:bodyPr/>
        <a:lstStyle/>
        <a:p>
          <a:endParaRPr lang="en-US"/>
        </a:p>
      </dgm:t>
    </dgm:pt>
    <dgm:pt modelId="{CC4E0035-8963-4571-95CF-4B45D702F270}" type="sibTrans" cxnId="{6013203E-B756-4613-BA20-F967B3F8DD01}">
      <dgm:prSet/>
      <dgm:spPr/>
      <dgm:t>
        <a:bodyPr/>
        <a:lstStyle/>
        <a:p>
          <a:endParaRPr lang="en-US"/>
        </a:p>
      </dgm:t>
    </dgm:pt>
    <dgm:pt modelId="{D9F52FA4-4FCD-4A2C-AD6A-B7D14A91B552}">
      <dgm:prSet/>
      <dgm:spPr/>
      <dgm:t>
        <a:bodyPr/>
        <a:lstStyle/>
        <a:p>
          <a:r>
            <a:rPr lang="en-US" dirty="0" err="1"/>
            <a:t>Nhóm</a:t>
          </a:r>
          <a:r>
            <a:rPr lang="en-US" dirty="0"/>
            <a:t> </a:t>
          </a:r>
          <a:r>
            <a:rPr lang="en-US" dirty="0" err="1"/>
            <a:t>cũng</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giải</a:t>
          </a:r>
          <a:r>
            <a:rPr lang="en-US" dirty="0"/>
            <a:t> </a:t>
          </a:r>
          <a:r>
            <a:rPr lang="en-US" dirty="0" err="1"/>
            <a:t>thuật</a:t>
          </a:r>
          <a:r>
            <a:rPr lang="en-US" dirty="0"/>
            <a:t> di </a:t>
          </a:r>
          <a:r>
            <a:rPr lang="en-US" dirty="0" err="1"/>
            <a:t>truyền</a:t>
          </a:r>
          <a:r>
            <a:rPr lang="en-US" dirty="0"/>
            <a:t> (Genetic Algorithm - GA) </a:t>
          </a:r>
          <a:r>
            <a:rPr lang="en-US" dirty="0" err="1"/>
            <a:t>và</a:t>
          </a:r>
          <a:r>
            <a:rPr lang="en-US" dirty="0"/>
            <a:t> </a:t>
          </a:r>
          <a:r>
            <a:rPr lang="en-US" dirty="0" err="1"/>
            <a:t>giới</a:t>
          </a:r>
          <a:r>
            <a:rPr lang="en-US" dirty="0"/>
            <a:t> </a:t>
          </a:r>
          <a:r>
            <a:rPr lang="en-US" dirty="0" err="1"/>
            <a:t>thiệu</a:t>
          </a:r>
          <a:r>
            <a:rPr lang="en-US" dirty="0"/>
            <a:t> </a:t>
          </a:r>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GA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TTP.</a:t>
          </a:r>
        </a:p>
      </dgm:t>
    </dgm:pt>
    <dgm:pt modelId="{3A90322A-8978-4BDC-8412-AB17D68BF07A}" type="parTrans" cxnId="{A7F4DF05-BD9E-4D71-BDFE-8660407BB90E}">
      <dgm:prSet/>
      <dgm:spPr/>
      <dgm:t>
        <a:bodyPr/>
        <a:lstStyle/>
        <a:p>
          <a:endParaRPr lang="en-US"/>
        </a:p>
      </dgm:t>
    </dgm:pt>
    <dgm:pt modelId="{CF207A45-2BF4-4911-BCF3-F3B5C75764FA}" type="sibTrans" cxnId="{A7F4DF05-BD9E-4D71-BDFE-8660407BB90E}">
      <dgm:prSet/>
      <dgm:spPr/>
      <dgm:t>
        <a:bodyPr/>
        <a:lstStyle/>
        <a:p>
          <a:endParaRPr lang="en-US"/>
        </a:p>
      </dgm:t>
    </dgm:pt>
    <dgm:pt modelId="{3D7DCEC2-056D-4702-BC15-BE61739D2C0F}">
      <dgm:prSet/>
      <dgm:spPr/>
      <dgm:t>
        <a:bodyPr/>
        <a:lstStyle/>
        <a:p>
          <a:r>
            <a:rPr lang="en-US" dirty="0"/>
            <a:t>Qua </a:t>
          </a:r>
          <a:r>
            <a:rPr lang="en-US" dirty="0" err="1"/>
            <a:t>lý</a:t>
          </a:r>
          <a:r>
            <a:rPr lang="en-US" dirty="0"/>
            <a:t> </a:t>
          </a:r>
          <a:r>
            <a:rPr lang="en-US" dirty="0" err="1"/>
            <a:t>thuyết</a:t>
          </a:r>
          <a:r>
            <a:rPr lang="en-US" dirty="0"/>
            <a:t> </a:t>
          </a:r>
          <a:r>
            <a:rPr lang="en-US" dirty="0" err="1"/>
            <a:t>đã</a:t>
          </a:r>
          <a:r>
            <a:rPr lang="en-US" dirty="0"/>
            <a:t> </a:t>
          </a:r>
          <a:r>
            <a:rPr lang="en-US" dirty="0" err="1"/>
            <a:t>tìm</a:t>
          </a:r>
          <a:r>
            <a:rPr lang="en-US" dirty="0"/>
            <a:t> </a:t>
          </a:r>
          <a:r>
            <a:rPr lang="en-US" dirty="0" err="1"/>
            <a:t>hiểu</a:t>
          </a:r>
          <a:r>
            <a:rPr lang="en-US" dirty="0"/>
            <a:t>, </a:t>
          </a:r>
          <a:r>
            <a:rPr lang="en-US" dirty="0" err="1"/>
            <a:t>nhóm</a:t>
          </a:r>
          <a:r>
            <a:rPr lang="en-US" dirty="0"/>
            <a:t> </a:t>
          </a:r>
          <a:r>
            <a:rPr lang="en-US" dirty="0" err="1"/>
            <a:t>tiến</a:t>
          </a:r>
          <a:r>
            <a:rPr lang="en-US" dirty="0"/>
            <a:t> </a:t>
          </a:r>
          <a:r>
            <a:rPr lang="en-US" dirty="0" err="1"/>
            <a:t>hành</a:t>
          </a:r>
          <a:r>
            <a:rPr lang="en-US" dirty="0"/>
            <a:t> </a:t>
          </a:r>
          <a:r>
            <a:rPr lang="en-US" dirty="0" err="1"/>
            <a:t>cài</a:t>
          </a:r>
          <a:r>
            <a:rPr lang="en-US" dirty="0"/>
            <a:t> </a:t>
          </a:r>
          <a:r>
            <a:rPr lang="en-US" dirty="0" err="1"/>
            <a:t>đặt</a:t>
          </a:r>
          <a:r>
            <a:rPr lang="en-US" dirty="0"/>
            <a:t> </a:t>
          </a:r>
          <a:r>
            <a:rPr lang="en-US" dirty="0" err="1"/>
            <a:t>thử</a:t>
          </a:r>
          <a:r>
            <a:rPr lang="en-US" dirty="0"/>
            <a:t> </a:t>
          </a:r>
          <a:r>
            <a:rPr lang="en-US" dirty="0" err="1"/>
            <a:t>nghiệm</a:t>
          </a:r>
          <a:r>
            <a:rPr lang="en-US" dirty="0"/>
            <a:t> GA </a:t>
          </a:r>
          <a:r>
            <a:rPr lang="en-US" dirty="0" err="1"/>
            <a:t>và</a:t>
          </a:r>
          <a:r>
            <a:rPr lang="en-US" dirty="0"/>
            <a:t> </a:t>
          </a:r>
          <a:r>
            <a:rPr lang="en-US" dirty="0" err="1"/>
            <a:t>sử</a:t>
          </a:r>
          <a:r>
            <a:rPr lang="en-US" dirty="0"/>
            <a:t> </a:t>
          </a:r>
          <a:r>
            <a:rPr lang="en-US" dirty="0" err="1"/>
            <a:t>dụng</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từ</a:t>
          </a:r>
          <a:r>
            <a:rPr lang="en-US" dirty="0"/>
            <a:t> TTP 2017 Competition </a:t>
          </a:r>
          <a:r>
            <a:rPr lang="en-US" dirty="0" err="1"/>
            <a:t>để</a:t>
          </a:r>
          <a:r>
            <a:rPr lang="en-US" dirty="0"/>
            <a:t> </a:t>
          </a:r>
          <a:r>
            <a:rPr lang="en-US" dirty="0" err="1"/>
            <a:t>kiểm</a:t>
          </a:r>
          <a:r>
            <a:rPr lang="en-US" dirty="0"/>
            <a:t> </a:t>
          </a:r>
          <a:r>
            <a:rPr lang="en-US" dirty="0" err="1"/>
            <a:t>thử</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phương</a:t>
          </a:r>
          <a:r>
            <a:rPr lang="en-US" dirty="0"/>
            <a:t> </a:t>
          </a:r>
          <a:r>
            <a:rPr lang="en-US" dirty="0" err="1"/>
            <a:t>pháp</a:t>
          </a:r>
          <a:r>
            <a:rPr lang="en-US" dirty="0"/>
            <a:t> </a:t>
          </a:r>
          <a:r>
            <a:rPr lang="en-US" dirty="0" err="1"/>
            <a:t>được</a:t>
          </a:r>
          <a:r>
            <a:rPr lang="en-US" dirty="0"/>
            <a:t> </a:t>
          </a:r>
          <a:r>
            <a:rPr lang="en-US" dirty="0" err="1"/>
            <a:t>giới</a:t>
          </a:r>
          <a:r>
            <a:rPr lang="en-US" dirty="0"/>
            <a:t> </a:t>
          </a:r>
          <a:r>
            <a:rPr lang="en-US" dirty="0" err="1"/>
            <a:t>thiệu</a:t>
          </a:r>
          <a:r>
            <a:rPr lang="en-US" dirty="0"/>
            <a:t>.</a:t>
          </a:r>
        </a:p>
      </dgm:t>
    </dgm:pt>
    <dgm:pt modelId="{F99E001C-1FDC-4FDA-94D4-A05BC2487142}" type="parTrans" cxnId="{CD5EFA45-E091-4E97-A189-626079C430A6}">
      <dgm:prSet/>
      <dgm:spPr/>
      <dgm:t>
        <a:bodyPr/>
        <a:lstStyle/>
        <a:p>
          <a:endParaRPr lang="en-US"/>
        </a:p>
      </dgm:t>
    </dgm:pt>
    <dgm:pt modelId="{54D227CA-8E4E-496E-93E2-82AD1D23EC49}" type="sibTrans" cxnId="{CD5EFA45-E091-4E97-A189-626079C430A6}">
      <dgm:prSet/>
      <dgm:spPr/>
      <dgm:t>
        <a:bodyPr/>
        <a:lstStyle/>
        <a:p>
          <a:endParaRPr lang="en-US"/>
        </a:p>
      </dgm:t>
    </dgm:pt>
    <dgm:pt modelId="{4AA23C1B-8701-4D3B-986B-8678A370F2B7}">
      <dgm:prSet/>
      <dgm:spPr/>
      <dgm:t>
        <a:bodyPr/>
        <a:lstStyle/>
        <a:p>
          <a:r>
            <a:rPr lang="en-US" dirty="0" err="1"/>
            <a:t>Nhóm</a:t>
          </a:r>
          <a:r>
            <a:rPr lang="en-US" dirty="0"/>
            <a:t> </a:t>
          </a:r>
          <a:r>
            <a:rPr lang="en-US" dirty="0" err="1"/>
            <a:t>đã</a:t>
          </a:r>
          <a:r>
            <a:rPr lang="en-US" dirty="0"/>
            <a:t> </a:t>
          </a:r>
          <a:r>
            <a:rPr lang="en-US" dirty="0" err="1"/>
            <a:t>rút</a:t>
          </a:r>
          <a:r>
            <a:rPr lang="en-US" dirty="0"/>
            <a:t> </a:t>
          </a:r>
          <a:r>
            <a:rPr lang="en-US" dirty="0" err="1"/>
            <a:t>ra</a:t>
          </a:r>
          <a:r>
            <a:rPr lang="en-US" dirty="0"/>
            <a:t> </a:t>
          </a:r>
          <a:r>
            <a:rPr lang="en-US" dirty="0" err="1"/>
            <a:t>những</a:t>
          </a:r>
          <a:r>
            <a:rPr lang="en-US" dirty="0"/>
            <a:t> </a:t>
          </a:r>
          <a:r>
            <a:rPr lang="en-US" dirty="0" err="1"/>
            <a:t>phân</a:t>
          </a:r>
          <a:r>
            <a:rPr lang="en-US" dirty="0"/>
            <a:t> </a:t>
          </a:r>
          <a:r>
            <a:rPr lang="en-US" dirty="0" err="1"/>
            <a:t>tích</a:t>
          </a:r>
          <a:r>
            <a:rPr lang="en-US" dirty="0"/>
            <a:t> </a:t>
          </a:r>
          <a:r>
            <a:rPr lang="en-US" dirty="0" err="1"/>
            <a:t>từ</a:t>
          </a:r>
          <a:r>
            <a:rPr lang="en-US" dirty="0"/>
            <a:t> </a:t>
          </a:r>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r>
            <a:rPr lang="en-US" dirty="0" err="1"/>
            <a:t>chỉ</a:t>
          </a:r>
          <a:r>
            <a:rPr lang="en-US" dirty="0"/>
            <a:t> </a:t>
          </a:r>
          <a:r>
            <a:rPr lang="en-US" dirty="0" err="1"/>
            <a:t>ra</a:t>
          </a:r>
          <a:r>
            <a:rPr lang="en-US" dirty="0"/>
            <a:t> </a:t>
          </a:r>
          <a:r>
            <a:rPr lang="en-US" dirty="0" err="1"/>
            <a:t>những</a:t>
          </a:r>
          <a:r>
            <a:rPr lang="en-US" dirty="0"/>
            <a:t> </a:t>
          </a:r>
          <a:r>
            <a:rPr lang="en-US" dirty="0" err="1"/>
            <a:t>hạn</a:t>
          </a:r>
          <a:r>
            <a:rPr lang="en-US" dirty="0"/>
            <a:t> </a:t>
          </a:r>
          <a:r>
            <a:rPr lang="en-US" dirty="0" err="1"/>
            <a:t>chế</a:t>
          </a:r>
          <a:r>
            <a:rPr lang="en-US" dirty="0"/>
            <a:t> </a:t>
          </a:r>
          <a:r>
            <a:rPr lang="en-US" dirty="0" err="1"/>
            <a:t>và</a:t>
          </a:r>
          <a:r>
            <a:rPr lang="en-US" dirty="0"/>
            <a:t> </a:t>
          </a:r>
          <a:r>
            <a:rPr lang="en-US" dirty="0" err="1"/>
            <a:t>hướng</a:t>
          </a:r>
          <a:r>
            <a:rPr lang="en-US" dirty="0"/>
            <a:t> </a:t>
          </a:r>
          <a:r>
            <a:rPr lang="en-US" dirty="0" err="1"/>
            <a:t>cải</a:t>
          </a:r>
          <a:r>
            <a:rPr lang="en-US" dirty="0"/>
            <a:t> </a:t>
          </a:r>
          <a:r>
            <a:rPr lang="en-US" dirty="0" err="1"/>
            <a:t>thiện</a:t>
          </a:r>
          <a:r>
            <a:rPr lang="en-US" dirty="0"/>
            <a:t> </a:t>
          </a:r>
          <a:r>
            <a:rPr lang="en-US" dirty="0" err="1"/>
            <a:t>trong</a:t>
          </a:r>
          <a:r>
            <a:rPr lang="en-US" dirty="0"/>
            <a:t> </a:t>
          </a:r>
          <a:r>
            <a:rPr lang="en-US" dirty="0" err="1"/>
            <a:t>tương</a:t>
          </a:r>
          <a:r>
            <a:rPr lang="en-US" dirty="0"/>
            <a:t> </a:t>
          </a:r>
          <a:r>
            <a:rPr lang="en-US" dirty="0" err="1"/>
            <a:t>lai</a:t>
          </a:r>
          <a:r>
            <a:rPr lang="en-US" dirty="0"/>
            <a:t>.</a:t>
          </a:r>
        </a:p>
      </dgm:t>
    </dgm:pt>
    <dgm:pt modelId="{13C96D64-5126-45CC-BBEA-B1E2D4121544}" type="parTrans" cxnId="{C2DD2A19-0F0B-435A-B753-094EEC0BBC6D}">
      <dgm:prSet/>
      <dgm:spPr/>
      <dgm:t>
        <a:bodyPr/>
        <a:lstStyle/>
        <a:p>
          <a:endParaRPr lang="en-US"/>
        </a:p>
      </dgm:t>
    </dgm:pt>
    <dgm:pt modelId="{55F2E198-B9B7-4A29-9E6B-58E2309CCAE1}" type="sibTrans" cxnId="{C2DD2A19-0F0B-435A-B753-094EEC0BBC6D}">
      <dgm:prSet/>
      <dgm:spPr/>
      <dgm:t>
        <a:bodyPr/>
        <a:lstStyle/>
        <a:p>
          <a:endParaRPr lang="en-US"/>
        </a:p>
      </dgm:t>
    </dgm:pt>
    <dgm:pt modelId="{8DB6AF6B-505D-481E-8D18-9D6DF26BCF2F}" type="pres">
      <dgm:prSet presAssocID="{51F28CE7-3E30-4799-BC7E-F529BE95E29F}" presName="diagram" presStyleCnt="0">
        <dgm:presLayoutVars>
          <dgm:dir/>
          <dgm:resizeHandles val="exact"/>
        </dgm:presLayoutVars>
      </dgm:prSet>
      <dgm:spPr/>
    </dgm:pt>
    <dgm:pt modelId="{834FBFD4-9871-49F2-9BAE-AEB008F9B42C}" type="pres">
      <dgm:prSet presAssocID="{3FC11F48-7BC4-4838-997B-35FAA75D58A9}" presName="node" presStyleLbl="node1" presStyleIdx="0" presStyleCnt="5" custScaleX="154138" custScaleY="171294">
        <dgm:presLayoutVars>
          <dgm:bulletEnabled val="1"/>
        </dgm:presLayoutVars>
      </dgm:prSet>
      <dgm:spPr/>
    </dgm:pt>
    <dgm:pt modelId="{EB9CB837-7176-420B-87EF-7BC5CCC50400}" type="pres">
      <dgm:prSet presAssocID="{C89B088E-9674-4DAB-890B-060A7CB4BFCE}" presName="sibTrans" presStyleLbl="sibTrans2D1" presStyleIdx="0" presStyleCnt="4"/>
      <dgm:spPr/>
    </dgm:pt>
    <dgm:pt modelId="{9BE749C6-8F10-4B6B-96B5-80ED83737FA6}" type="pres">
      <dgm:prSet presAssocID="{C89B088E-9674-4DAB-890B-060A7CB4BFCE}" presName="connectorText" presStyleLbl="sibTrans2D1" presStyleIdx="0" presStyleCnt="4"/>
      <dgm:spPr/>
    </dgm:pt>
    <dgm:pt modelId="{C6150535-EC6E-446C-8572-B74D41FDB44D}" type="pres">
      <dgm:prSet presAssocID="{E1E6B57F-7E0C-4254-9130-5C3197E34A2C}" presName="node" presStyleLbl="node1" presStyleIdx="1" presStyleCnt="5" custScaleX="149546" custScaleY="173549">
        <dgm:presLayoutVars>
          <dgm:bulletEnabled val="1"/>
        </dgm:presLayoutVars>
      </dgm:prSet>
      <dgm:spPr/>
    </dgm:pt>
    <dgm:pt modelId="{2C1EC3E1-D06B-4904-A658-57B266A9DEC5}" type="pres">
      <dgm:prSet presAssocID="{CC4E0035-8963-4571-95CF-4B45D702F270}" presName="sibTrans" presStyleLbl="sibTrans2D1" presStyleIdx="1" presStyleCnt="4"/>
      <dgm:spPr/>
    </dgm:pt>
    <dgm:pt modelId="{67FBC71D-B5E3-46F4-AF8C-3EC31FD61376}" type="pres">
      <dgm:prSet presAssocID="{CC4E0035-8963-4571-95CF-4B45D702F270}" presName="connectorText" presStyleLbl="sibTrans2D1" presStyleIdx="1" presStyleCnt="4"/>
      <dgm:spPr/>
    </dgm:pt>
    <dgm:pt modelId="{FA336F5C-4805-44CD-A9A1-E410418D11DD}" type="pres">
      <dgm:prSet presAssocID="{D9F52FA4-4FCD-4A2C-AD6A-B7D14A91B552}" presName="node" presStyleLbl="node1" presStyleIdx="2" presStyleCnt="5" custScaleX="151258" custScaleY="171294">
        <dgm:presLayoutVars>
          <dgm:bulletEnabled val="1"/>
        </dgm:presLayoutVars>
      </dgm:prSet>
      <dgm:spPr/>
    </dgm:pt>
    <dgm:pt modelId="{E0D7E4D2-3A9B-439F-A60D-4F8127FD1260}" type="pres">
      <dgm:prSet presAssocID="{CF207A45-2BF4-4911-BCF3-F3B5C75764FA}" presName="sibTrans" presStyleLbl="sibTrans2D1" presStyleIdx="2" presStyleCnt="4"/>
      <dgm:spPr/>
    </dgm:pt>
    <dgm:pt modelId="{68267E84-F7D5-4F5D-8637-952E695695F9}" type="pres">
      <dgm:prSet presAssocID="{CF207A45-2BF4-4911-BCF3-F3B5C75764FA}" presName="connectorText" presStyleLbl="sibTrans2D1" presStyleIdx="2" presStyleCnt="4"/>
      <dgm:spPr/>
    </dgm:pt>
    <dgm:pt modelId="{2A573DFF-7418-4D5F-88CE-37A301713C8D}" type="pres">
      <dgm:prSet presAssocID="{3D7DCEC2-056D-4702-BC15-BE61739D2C0F}" presName="node" presStyleLbl="node1" presStyleIdx="3" presStyleCnt="5" custScaleX="153021" custScaleY="175244">
        <dgm:presLayoutVars>
          <dgm:bulletEnabled val="1"/>
        </dgm:presLayoutVars>
      </dgm:prSet>
      <dgm:spPr/>
    </dgm:pt>
    <dgm:pt modelId="{22618C01-BE6A-439F-B7D7-F7201F4914A4}" type="pres">
      <dgm:prSet presAssocID="{54D227CA-8E4E-496E-93E2-82AD1D23EC49}" presName="sibTrans" presStyleLbl="sibTrans2D1" presStyleIdx="3" presStyleCnt="4"/>
      <dgm:spPr/>
    </dgm:pt>
    <dgm:pt modelId="{5ADD889C-1E93-4FD2-9A22-5BE7C05C2A1C}" type="pres">
      <dgm:prSet presAssocID="{54D227CA-8E4E-496E-93E2-82AD1D23EC49}" presName="connectorText" presStyleLbl="sibTrans2D1" presStyleIdx="3" presStyleCnt="4"/>
      <dgm:spPr/>
    </dgm:pt>
    <dgm:pt modelId="{39E0F185-AA59-49C9-9BAA-2015EFF42429}" type="pres">
      <dgm:prSet presAssocID="{4AA23C1B-8701-4D3B-986B-8678A370F2B7}" presName="node" presStyleLbl="node1" presStyleIdx="4" presStyleCnt="5" custScaleX="172554" custScaleY="184324">
        <dgm:presLayoutVars>
          <dgm:bulletEnabled val="1"/>
        </dgm:presLayoutVars>
      </dgm:prSet>
      <dgm:spPr/>
    </dgm:pt>
  </dgm:ptLst>
  <dgm:cxnLst>
    <dgm:cxn modelId="{A7F4DF05-BD9E-4D71-BDFE-8660407BB90E}" srcId="{51F28CE7-3E30-4799-BC7E-F529BE95E29F}" destId="{D9F52FA4-4FCD-4A2C-AD6A-B7D14A91B552}" srcOrd="2" destOrd="0" parTransId="{3A90322A-8978-4BDC-8412-AB17D68BF07A}" sibTransId="{CF207A45-2BF4-4911-BCF3-F3B5C75764FA}"/>
    <dgm:cxn modelId="{22501909-D020-4B3C-9973-41AC8E619247}" srcId="{51F28CE7-3E30-4799-BC7E-F529BE95E29F}" destId="{3FC11F48-7BC4-4838-997B-35FAA75D58A9}" srcOrd="0" destOrd="0" parTransId="{5841F087-E944-4F08-BEEC-9202AB8FCC48}" sibTransId="{C89B088E-9674-4DAB-890B-060A7CB4BFCE}"/>
    <dgm:cxn modelId="{C2DD2A19-0F0B-435A-B753-094EEC0BBC6D}" srcId="{51F28CE7-3E30-4799-BC7E-F529BE95E29F}" destId="{4AA23C1B-8701-4D3B-986B-8678A370F2B7}" srcOrd="4" destOrd="0" parTransId="{13C96D64-5126-45CC-BBEA-B1E2D4121544}" sibTransId="{55F2E198-B9B7-4A29-9E6B-58E2309CCAE1}"/>
    <dgm:cxn modelId="{7355D21A-FA63-48FF-8E5E-9DCC4A87E25E}" type="presOf" srcId="{4AA23C1B-8701-4D3B-986B-8678A370F2B7}" destId="{39E0F185-AA59-49C9-9BAA-2015EFF42429}" srcOrd="0" destOrd="0" presId="urn:microsoft.com/office/officeart/2005/8/layout/process5"/>
    <dgm:cxn modelId="{6013203E-B756-4613-BA20-F967B3F8DD01}" srcId="{51F28CE7-3E30-4799-BC7E-F529BE95E29F}" destId="{E1E6B57F-7E0C-4254-9130-5C3197E34A2C}" srcOrd="1" destOrd="0" parTransId="{F27C76C9-4775-460D-9F13-2425FDDDC44A}" sibTransId="{CC4E0035-8963-4571-95CF-4B45D702F270}"/>
    <dgm:cxn modelId="{FC12E443-6797-4D56-8AFD-AE98689E80D2}" type="presOf" srcId="{E1E6B57F-7E0C-4254-9130-5C3197E34A2C}" destId="{C6150535-EC6E-446C-8572-B74D41FDB44D}" srcOrd="0" destOrd="0" presId="urn:microsoft.com/office/officeart/2005/8/layout/process5"/>
    <dgm:cxn modelId="{CD5EFA45-E091-4E97-A189-626079C430A6}" srcId="{51F28CE7-3E30-4799-BC7E-F529BE95E29F}" destId="{3D7DCEC2-056D-4702-BC15-BE61739D2C0F}" srcOrd="3" destOrd="0" parTransId="{F99E001C-1FDC-4FDA-94D4-A05BC2487142}" sibTransId="{54D227CA-8E4E-496E-93E2-82AD1D23EC49}"/>
    <dgm:cxn modelId="{88D62B49-06B6-44EC-AA40-E67747D21C74}" type="presOf" srcId="{54D227CA-8E4E-496E-93E2-82AD1D23EC49}" destId="{5ADD889C-1E93-4FD2-9A22-5BE7C05C2A1C}" srcOrd="1" destOrd="0" presId="urn:microsoft.com/office/officeart/2005/8/layout/process5"/>
    <dgm:cxn modelId="{70E31058-D8E6-44DE-B723-21D825B55B3A}" type="presOf" srcId="{CC4E0035-8963-4571-95CF-4B45D702F270}" destId="{67FBC71D-B5E3-46F4-AF8C-3EC31FD61376}" srcOrd="1" destOrd="0" presId="urn:microsoft.com/office/officeart/2005/8/layout/process5"/>
    <dgm:cxn modelId="{D66828A3-58E5-437B-A2C4-176FC619D54A}" type="presOf" srcId="{CC4E0035-8963-4571-95CF-4B45D702F270}" destId="{2C1EC3E1-D06B-4904-A658-57B266A9DEC5}" srcOrd="0" destOrd="0" presId="urn:microsoft.com/office/officeart/2005/8/layout/process5"/>
    <dgm:cxn modelId="{B87744AB-EBB4-4434-A155-AD0722B06807}" type="presOf" srcId="{C89B088E-9674-4DAB-890B-060A7CB4BFCE}" destId="{9BE749C6-8F10-4B6B-96B5-80ED83737FA6}" srcOrd="1" destOrd="0" presId="urn:microsoft.com/office/officeart/2005/8/layout/process5"/>
    <dgm:cxn modelId="{05F003B4-35A0-41B5-8CF6-B4204625A60D}" type="presOf" srcId="{54D227CA-8E4E-496E-93E2-82AD1D23EC49}" destId="{22618C01-BE6A-439F-B7D7-F7201F4914A4}" srcOrd="0" destOrd="0" presId="urn:microsoft.com/office/officeart/2005/8/layout/process5"/>
    <dgm:cxn modelId="{314730B6-7F7C-4678-8742-D873B9A2C149}" type="presOf" srcId="{3FC11F48-7BC4-4838-997B-35FAA75D58A9}" destId="{834FBFD4-9871-49F2-9BAE-AEB008F9B42C}" srcOrd="0" destOrd="0" presId="urn:microsoft.com/office/officeart/2005/8/layout/process5"/>
    <dgm:cxn modelId="{CDBDCDC1-E065-4F55-95A9-84A85BEE3CCD}" type="presOf" srcId="{CF207A45-2BF4-4911-BCF3-F3B5C75764FA}" destId="{68267E84-F7D5-4F5D-8637-952E695695F9}" srcOrd="1" destOrd="0" presId="urn:microsoft.com/office/officeart/2005/8/layout/process5"/>
    <dgm:cxn modelId="{0AB025D4-66AC-4648-AE4D-EF4274A45DF7}" type="presOf" srcId="{D9F52FA4-4FCD-4A2C-AD6A-B7D14A91B552}" destId="{FA336F5C-4805-44CD-A9A1-E410418D11DD}" srcOrd="0" destOrd="0" presId="urn:microsoft.com/office/officeart/2005/8/layout/process5"/>
    <dgm:cxn modelId="{E599DAD5-A7E4-4F73-984E-BF33C4E0C555}" type="presOf" srcId="{CF207A45-2BF4-4911-BCF3-F3B5C75764FA}" destId="{E0D7E4D2-3A9B-439F-A60D-4F8127FD1260}" srcOrd="0" destOrd="0" presId="urn:microsoft.com/office/officeart/2005/8/layout/process5"/>
    <dgm:cxn modelId="{7673E3E8-6C80-4D8F-B1B2-EFC3C065F867}" type="presOf" srcId="{C89B088E-9674-4DAB-890B-060A7CB4BFCE}" destId="{EB9CB837-7176-420B-87EF-7BC5CCC50400}" srcOrd="0" destOrd="0" presId="urn:microsoft.com/office/officeart/2005/8/layout/process5"/>
    <dgm:cxn modelId="{477403FC-7F78-43D0-84E1-F993F6630297}" type="presOf" srcId="{3D7DCEC2-056D-4702-BC15-BE61739D2C0F}" destId="{2A573DFF-7418-4D5F-88CE-37A301713C8D}" srcOrd="0" destOrd="0" presId="urn:microsoft.com/office/officeart/2005/8/layout/process5"/>
    <dgm:cxn modelId="{C0A332FC-C393-4AAD-AD48-0C0A166D03FE}" type="presOf" srcId="{51F28CE7-3E30-4799-BC7E-F529BE95E29F}" destId="{8DB6AF6B-505D-481E-8D18-9D6DF26BCF2F}" srcOrd="0" destOrd="0" presId="urn:microsoft.com/office/officeart/2005/8/layout/process5"/>
    <dgm:cxn modelId="{721B14C2-6095-465E-B495-63CE4C785C8E}" type="presParOf" srcId="{8DB6AF6B-505D-481E-8D18-9D6DF26BCF2F}" destId="{834FBFD4-9871-49F2-9BAE-AEB008F9B42C}" srcOrd="0" destOrd="0" presId="urn:microsoft.com/office/officeart/2005/8/layout/process5"/>
    <dgm:cxn modelId="{F18212E1-A92A-41AA-B6DB-CF4A0B11F55C}" type="presParOf" srcId="{8DB6AF6B-505D-481E-8D18-9D6DF26BCF2F}" destId="{EB9CB837-7176-420B-87EF-7BC5CCC50400}" srcOrd="1" destOrd="0" presId="urn:microsoft.com/office/officeart/2005/8/layout/process5"/>
    <dgm:cxn modelId="{5BCA2E01-2AD0-4E14-9A13-759F46612666}" type="presParOf" srcId="{EB9CB837-7176-420B-87EF-7BC5CCC50400}" destId="{9BE749C6-8F10-4B6B-96B5-80ED83737FA6}" srcOrd="0" destOrd="0" presId="urn:microsoft.com/office/officeart/2005/8/layout/process5"/>
    <dgm:cxn modelId="{26A49F2E-55F4-4880-B57E-A5269F464002}" type="presParOf" srcId="{8DB6AF6B-505D-481E-8D18-9D6DF26BCF2F}" destId="{C6150535-EC6E-446C-8572-B74D41FDB44D}" srcOrd="2" destOrd="0" presId="urn:microsoft.com/office/officeart/2005/8/layout/process5"/>
    <dgm:cxn modelId="{CD8469F4-6CF9-4700-9C94-30A95116A023}" type="presParOf" srcId="{8DB6AF6B-505D-481E-8D18-9D6DF26BCF2F}" destId="{2C1EC3E1-D06B-4904-A658-57B266A9DEC5}" srcOrd="3" destOrd="0" presId="urn:microsoft.com/office/officeart/2005/8/layout/process5"/>
    <dgm:cxn modelId="{77742446-3E08-4BEB-9C8F-0D9D804855A6}" type="presParOf" srcId="{2C1EC3E1-D06B-4904-A658-57B266A9DEC5}" destId="{67FBC71D-B5E3-46F4-AF8C-3EC31FD61376}" srcOrd="0" destOrd="0" presId="urn:microsoft.com/office/officeart/2005/8/layout/process5"/>
    <dgm:cxn modelId="{BAC50D78-E87D-4CEB-989D-7F860AB47968}" type="presParOf" srcId="{8DB6AF6B-505D-481E-8D18-9D6DF26BCF2F}" destId="{FA336F5C-4805-44CD-A9A1-E410418D11DD}" srcOrd="4" destOrd="0" presId="urn:microsoft.com/office/officeart/2005/8/layout/process5"/>
    <dgm:cxn modelId="{B402536C-E87C-412B-B971-1866BF0CA312}" type="presParOf" srcId="{8DB6AF6B-505D-481E-8D18-9D6DF26BCF2F}" destId="{E0D7E4D2-3A9B-439F-A60D-4F8127FD1260}" srcOrd="5" destOrd="0" presId="urn:microsoft.com/office/officeart/2005/8/layout/process5"/>
    <dgm:cxn modelId="{D9D704AB-64B6-444D-B357-24927227C1C9}" type="presParOf" srcId="{E0D7E4D2-3A9B-439F-A60D-4F8127FD1260}" destId="{68267E84-F7D5-4F5D-8637-952E695695F9}" srcOrd="0" destOrd="0" presId="urn:microsoft.com/office/officeart/2005/8/layout/process5"/>
    <dgm:cxn modelId="{F879F758-713A-4F13-B20F-E802666FFF24}" type="presParOf" srcId="{8DB6AF6B-505D-481E-8D18-9D6DF26BCF2F}" destId="{2A573DFF-7418-4D5F-88CE-37A301713C8D}" srcOrd="6" destOrd="0" presId="urn:microsoft.com/office/officeart/2005/8/layout/process5"/>
    <dgm:cxn modelId="{8D5C1B55-80ED-48EA-827B-9410BA463554}" type="presParOf" srcId="{8DB6AF6B-505D-481E-8D18-9D6DF26BCF2F}" destId="{22618C01-BE6A-439F-B7D7-F7201F4914A4}" srcOrd="7" destOrd="0" presId="urn:microsoft.com/office/officeart/2005/8/layout/process5"/>
    <dgm:cxn modelId="{20B62A10-B6DB-4CDA-96A2-8592A396D688}" type="presParOf" srcId="{22618C01-BE6A-439F-B7D7-F7201F4914A4}" destId="{5ADD889C-1E93-4FD2-9A22-5BE7C05C2A1C}" srcOrd="0" destOrd="0" presId="urn:microsoft.com/office/officeart/2005/8/layout/process5"/>
    <dgm:cxn modelId="{1D4D4DF8-85CB-445F-8F1E-F26F8B7ECE8A}" type="presParOf" srcId="{8DB6AF6B-505D-481E-8D18-9D6DF26BCF2F}" destId="{39E0F185-AA59-49C9-9BAA-2015EFF42429}"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C3E82-67A3-40AD-B537-F76166909845}">
      <dsp:nvSpPr>
        <dsp:cNvPr id="0" name=""/>
        <dsp:cNvSpPr/>
      </dsp:nvSpPr>
      <dsp:spPr>
        <a:xfrm>
          <a:off x="0" y="52550"/>
          <a:ext cx="9367898" cy="82789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just" defTabSz="2578100">
            <a:lnSpc>
              <a:spcPct val="90000"/>
            </a:lnSpc>
            <a:spcBef>
              <a:spcPct val="0"/>
            </a:spcBef>
            <a:spcAft>
              <a:spcPct val="35000"/>
            </a:spcAft>
            <a:buNone/>
          </a:pPr>
          <a:r>
            <a:rPr lang="vi-VN" sz="5800" kern="1200" dirty="0"/>
            <a:t>Tối ưu hóa là quá trình tìm kiếm giải pháp tốt nhất có thể cho một vấn đề. Về mặt toán học, một bài toán tối ưu hóa là một bài toán tìm cách cực tiểu hóa hoặc cực đại hóa một hàm chịu một số ràng buộc.</a:t>
          </a:r>
          <a:endParaRPr lang="en-US" sz="5800" kern="1200" dirty="0"/>
        </a:p>
      </dsp:txBody>
      <dsp:txXfrm>
        <a:off x="404144" y="456694"/>
        <a:ext cx="8559610" cy="7470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334EB-8211-4B06-9C73-98FBF30FE464}">
      <dsp:nvSpPr>
        <dsp:cNvPr id="0" name=""/>
        <dsp:cNvSpPr/>
      </dsp:nvSpPr>
      <dsp:spPr>
        <a:xfrm>
          <a:off x="0" y="769545"/>
          <a:ext cx="10350768" cy="33134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err="1"/>
            <a:t>Tối</a:t>
          </a:r>
          <a:r>
            <a:rPr lang="en-US" sz="4800" kern="1200" dirty="0"/>
            <a:t> </a:t>
          </a:r>
          <a:r>
            <a:rPr lang="en-US" sz="4800" kern="1200" dirty="0" err="1"/>
            <a:t>ưu</a:t>
          </a:r>
          <a:r>
            <a:rPr lang="en-US" sz="4800" kern="1200" dirty="0"/>
            <a:t> </a:t>
          </a:r>
          <a:r>
            <a:rPr lang="en-US" sz="4800" kern="1200" dirty="0" err="1"/>
            <a:t>hóa</a:t>
          </a:r>
          <a:r>
            <a:rPr lang="en-US" sz="4800" kern="1200" dirty="0"/>
            <a:t> </a:t>
          </a:r>
          <a:r>
            <a:rPr lang="en-US" sz="4800" kern="1200" dirty="0" err="1"/>
            <a:t>đơn</a:t>
          </a:r>
          <a:r>
            <a:rPr lang="en-US" sz="4800" kern="1200" dirty="0"/>
            <a:t> </a:t>
          </a:r>
          <a:r>
            <a:rPr lang="en-US" sz="4800" kern="1200" dirty="0" err="1"/>
            <a:t>mục</a:t>
          </a:r>
          <a:r>
            <a:rPr lang="en-US" sz="4800" kern="1200" dirty="0"/>
            <a:t> </a:t>
          </a:r>
          <a:r>
            <a:rPr lang="en-US" sz="4800" kern="1200" dirty="0" err="1"/>
            <a:t>tiêu</a:t>
          </a:r>
          <a:r>
            <a:rPr lang="en-US" sz="4800" kern="1200" dirty="0"/>
            <a:t>: </a:t>
          </a:r>
          <a:r>
            <a:rPr lang="vi-VN" sz="4800" kern="1200" dirty="0"/>
            <a:t>là một loại bài toán tối ưu hóa trong đó có một hàm mục tiêu duy nhất cần được cực tiểu hóa hoặc cực đại hóa.</a:t>
          </a:r>
          <a:endParaRPr lang="en-US" sz="4800" kern="1200" dirty="0"/>
        </a:p>
      </dsp:txBody>
      <dsp:txXfrm>
        <a:off x="161749" y="931294"/>
        <a:ext cx="10027270" cy="2989941"/>
      </dsp:txXfrm>
    </dsp:sp>
    <dsp:sp modelId="{79A90C31-1724-4C12-86C2-CB42CFB85461}">
      <dsp:nvSpPr>
        <dsp:cNvPr id="0" name=""/>
        <dsp:cNvSpPr/>
      </dsp:nvSpPr>
      <dsp:spPr>
        <a:xfrm>
          <a:off x="0" y="4221225"/>
          <a:ext cx="10350768" cy="3313439"/>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err="1"/>
            <a:t>Tối</a:t>
          </a:r>
          <a:r>
            <a:rPr lang="en-US" sz="4800" kern="1200" dirty="0"/>
            <a:t> </a:t>
          </a:r>
          <a:r>
            <a:rPr lang="en-US" sz="4800" kern="1200" dirty="0" err="1"/>
            <a:t>ưu</a:t>
          </a:r>
          <a:r>
            <a:rPr lang="en-US" sz="4800" kern="1200" dirty="0"/>
            <a:t> </a:t>
          </a:r>
          <a:r>
            <a:rPr lang="en-US" sz="4800" kern="1200" dirty="0" err="1"/>
            <a:t>hóa</a:t>
          </a:r>
          <a:r>
            <a:rPr lang="en-US" sz="4800" kern="1200" dirty="0"/>
            <a:t> </a:t>
          </a:r>
          <a:r>
            <a:rPr lang="en-US" sz="4800" kern="1200" dirty="0" err="1"/>
            <a:t>đa</a:t>
          </a:r>
          <a:r>
            <a:rPr lang="en-US" sz="4800" kern="1200" dirty="0"/>
            <a:t> </a:t>
          </a:r>
          <a:r>
            <a:rPr lang="en-US" sz="4800" kern="1200" dirty="0" err="1"/>
            <a:t>mục</a:t>
          </a:r>
          <a:r>
            <a:rPr lang="en-US" sz="4800" kern="1200" dirty="0"/>
            <a:t> </a:t>
          </a:r>
          <a:r>
            <a:rPr lang="en-US" sz="4800" kern="1200" dirty="0" err="1"/>
            <a:t>tiêu</a:t>
          </a:r>
          <a:r>
            <a:rPr lang="en-US" sz="4800" kern="1200" dirty="0"/>
            <a:t>: </a:t>
          </a:r>
          <a:r>
            <a:rPr lang="vi-VN" sz="4800" kern="1200" dirty="0"/>
            <a:t>là một loại bài toán tối ưu hóa trong đó có nhiều hàm mục tiêu cần được cực tiểu hóa hoặc cực đại hóa.</a:t>
          </a:r>
          <a:endParaRPr lang="en-US" sz="4800" kern="1200" dirty="0"/>
        </a:p>
      </dsp:txBody>
      <dsp:txXfrm>
        <a:off x="161749" y="4382974"/>
        <a:ext cx="10027270" cy="2989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EE39A-BDFD-4757-AE2E-F175E173B1C0}">
      <dsp:nvSpPr>
        <dsp:cNvPr id="0" name=""/>
        <dsp:cNvSpPr/>
      </dsp:nvSpPr>
      <dsp:spPr>
        <a:xfrm>
          <a:off x="0" y="1060638"/>
          <a:ext cx="8090041" cy="1958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81A82-AA07-4D59-A9BB-7C7C64C58160}">
      <dsp:nvSpPr>
        <dsp:cNvPr id="0" name=""/>
        <dsp:cNvSpPr/>
      </dsp:nvSpPr>
      <dsp:spPr>
        <a:xfrm>
          <a:off x="592325" y="1501211"/>
          <a:ext cx="1076956" cy="10769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DF55E2-C614-4FF0-9B45-DA15148EA5FA}">
      <dsp:nvSpPr>
        <dsp:cNvPr id="0" name=""/>
        <dsp:cNvSpPr/>
      </dsp:nvSpPr>
      <dsp:spPr>
        <a:xfrm>
          <a:off x="2261607" y="1060638"/>
          <a:ext cx="3640518" cy="1958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32" tIns="207232" rIns="207232" bIns="207232" numCol="1" spcCol="1270" anchor="ctr" anchorCtr="0">
          <a:noAutofit/>
        </a:bodyPr>
        <a:lstStyle/>
        <a:p>
          <a:pPr marL="0" lvl="0" indent="0" algn="l" defTabSz="1111250">
            <a:lnSpc>
              <a:spcPct val="100000"/>
            </a:lnSpc>
            <a:spcBef>
              <a:spcPct val="0"/>
            </a:spcBef>
            <a:spcAft>
              <a:spcPct val="35000"/>
            </a:spcAft>
            <a:buNone/>
          </a:pPr>
          <a:r>
            <a:rPr lang="en-US" sz="2500" kern="1200"/>
            <a:t>Hướng cải thiện</a:t>
          </a:r>
        </a:p>
      </dsp:txBody>
      <dsp:txXfrm>
        <a:off x="2261607" y="1060638"/>
        <a:ext cx="3640518" cy="1958102"/>
      </dsp:txXfrm>
    </dsp:sp>
    <dsp:sp modelId="{472DAA73-8F15-45E0-923C-55E6D2736D1C}">
      <dsp:nvSpPr>
        <dsp:cNvPr id="0" name=""/>
        <dsp:cNvSpPr/>
      </dsp:nvSpPr>
      <dsp:spPr>
        <a:xfrm>
          <a:off x="5902126" y="1060638"/>
          <a:ext cx="2187914" cy="1958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32" tIns="207232" rIns="207232" bIns="207232"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5902126" y="1060638"/>
        <a:ext cx="2187914" cy="1958102"/>
      </dsp:txXfrm>
    </dsp:sp>
    <dsp:sp modelId="{83D9D53F-2014-4F02-9EB8-605F8968B8F4}">
      <dsp:nvSpPr>
        <dsp:cNvPr id="0" name=""/>
        <dsp:cNvSpPr/>
      </dsp:nvSpPr>
      <dsp:spPr>
        <a:xfrm>
          <a:off x="0" y="3508266"/>
          <a:ext cx="8090041" cy="1958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3BF8F-67EC-4D7E-88A5-8392D91651EE}">
      <dsp:nvSpPr>
        <dsp:cNvPr id="0" name=""/>
        <dsp:cNvSpPr/>
      </dsp:nvSpPr>
      <dsp:spPr>
        <a:xfrm>
          <a:off x="592325" y="3948839"/>
          <a:ext cx="1076956" cy="10769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B1F4A7-F9DA-4092-B2BD-F2494139E185}">
      <dsp:nvSpPr>
        <dsp:cNvPr id="0" name=""/>
        <dsp:cNvSpPr/>
      </dsp:nvSpPr>
      <dsp:spPr>
        <a:xfrm>
          <a:off x="2261607" y="3508266"/>
          <a:ext cx="3640518" cy="1958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32" tIns="207232" rIns="207232" bIns="207232" numCol="1" spcCol="1270" anchor="ctr" anchorCtr="0">
          <a:noAutofit/>
        </a:bodyPr>
        <a:lstStyle/>
        <a:p>
          <a:pPr marL="0" lvl="0" indent="0" algn="l" defTabSz="1111250">
            <a:lnSpc>
              <a:spcPct val="100000"/>
            </a:lnSpc>
            <a:spcBef>
              <a:spcPct val="0"/>
            </a:spcBef>
            <a:spcAft>
              <a:spcPct val="35000"/>
            </a:spcAft>
            <a:buNone/>
          </a:pPr>
          <a:r>
            <a:rPr lang="en-US" sz="2500" kern="1200"/>
            <a:t>Hướng phát triển</a:t>
          </a:r>
        </a:p>
      </dsp:txBody>
      <dsp:txXfrm>
        <a:off x="2261607" y="3508266"/>
        <a:ext cx="3640518" cy="1958102"/>
      </dsp:txXfrm>
    </dsp:sp>
    <dsp:sp modelId="{FA6A8A04-7AEA-4296-8F96-0C6AECF31DDE}">
      <dsp:nvSpPr>
        <dsp:cNvPr id="0" name=""/>
        <dsp:cNvSpPr/>
      </dsp:nvSpPr>
      <dsp:spPr>
        <a:xfrm>
          <a:off x="5902126" y="3508266"/>
          <a:ext cx="2187914" cy="1958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32" tIns="207232" rIns="207232" bIns="207232"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5902126" y="3508266"/>
        <a:ext cx="2187914" cy="1958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FBFD4-9871-49F2-9BAE-AEB008F9B42C}">
      <dsp:nvSpPr>
        <dsp:cNvPr id="0" name=""/>
        <dsp:cNvSpPr/>
      </dsp:nvSpPr>
      <dsp:spPr>
        <a:xfrm>
          <a:off x="97971" y="18472"/>
          <a:ext cx="3987338" cy="265868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r>
            <a:rPr lang="en-US" sz="1800" kern="1200" dirty="0" err="1"/>
            <a:t>Nhóm</a:t>
          </a:r>
          <a:r>
            <a:rPr lang="en-US" sz="1800" kern="1200" dirty="0"/>
            <a:t> </a:t>
          </a:r>
          <a:r>
            <a:rPr lang="en-US" sz="1800" kern="1200" dirty="0" err="1"/>
            <a:t>đã</a:t>
          </a:r>
          <a:r>
            <a:rPr lang="en-US" sz="1800" kern="1200" dirty="0"/>
            <a:t> </a:t>
          </a:r>
          <a:r>
            <a:rPr lang="en-US" sz="1800" kern="1200" dirty="0" err="1"/>
            <a:t>tiến</a:t>
          </a:r>
          <a:r>
            <a:rPr lang="en-US" sz="1800" kern="1200" dirty="0"/>
            <a:t> </a:t>
          </a:r>
          <a:r>
            <a:rPr lang="en-US" sz="1800" kern="1200" dirty="0" err="1"/>
            <a:t>hành</a:t>
          </a:r>
          <a:r>
            <a:rPr lang="en-US" sz="1800" kern="1200" dirty="0"/>
            <a:t> </a:t>
          </a:r>
          <a:r>
            <a:rPr lang="en-US" sz="1800" kern="1200" dirty="0" err="1"/>
            <a:t>tìm</a:t>
          </a:r>
          <a:r>
            <a:rPr lang="en-US" sz="1800" kern="1200" dirty="0"/>
            <a:t> </a:t>
          </a:r>
          <a:r>
            <a:rPr lang="en-US" sz="1800" kern="1200" dirty="0" err="1"/>
            <a:t>hiểu</a:t>
          </a:r>
          <a:r>
            <a:rPr lang="en-US" sz="1800" kern="1200" dirty="0"/>
            <a:t> </a:t>
          </a:r>
          <a:r>
            <a:rPr lang="en-US" sz="1800" kern="1200" dirty="0" err="1"/>
            <a:t>về</a:t>
          </a:r>
          <a:r>
            <a:rPr lang="en-US" sz="1800" kern="1200" dirty="0"/>
            <a:t> </a:t>
          </a:r>
          <a:r>
            <a:rPr lang="en-US" sz="1800" kern="1200" dirty="0" err="1"/>
            <a:t>các</a:t>
          </a:r>
          <a:r>
            <a:rPr lang="en-US" sz="1800" kern="1200" dirty="0"/>
            <a:t> </a:t>
          </a:r>
          <a:r>
            <a:rPr lang="en-US" sz="1800" kern="1200" dirty="0" err="1"/>
            <a:t>bài</a:t>
          </a:r>
          <a:r>
            <a:rPr lang="en-US" sz="1800" kern="1200" dirty="0"/>
            <a:t> </a:t>
          </a:r>
          <a:r>
            <a:rPr lang="en-US" sz="1800" kern="1200" dirty="0" err="1"/>
            <a:t>toán</a:t>
          </a:r>
          <a:r>
            <a:rPr lang="en-US" sz="1800" kern="1200" dirty="0"/>
            <a:t> </a:t>
          </a:r>
          <a:r>
            <a:rPr lang="en-US" sz="1800" kern="1200" dirty="0" err="1"/>
            <a:t>tối</a:t>
          </a:r>
          <a:r>
            <a:rPr lang="en-US" sz="1800" kern="1200" dirty="0"/>
            <a:t> </a:t>
          </a:r>
          <a:r>
            <a:rPr lang="en-US" sz="1800" kern="1200" dirty="0" err="1"/>
            <a:t>ưu</a:t>
          </a:r>
          <a:r>
            <a:rPr lang="en-US" sz="1800" kern="1200" dirty="0"/>
            <a:t> </a:t>
          </a:r>
          <a:r>
            <a:rPr lang="en-US" sz="1800" kern="1200" dirty="0" err="1"/>
            <a:t>hóa</a:t>
          </a:r>
          <a:r>
            <a:rPr lang="en-US" sz="1800" kern="1200" dirty="0"/>
            <a:t> </a:t>
          </a:r>
          <a:r>
            <a:rPr lang="en-US" sz="1800" kern="1200" dirty="0" err="1"/>
            <a:t>và</a:t>
          </a:r>
          <a:r>
            <a:rPr lang="en-US" sz="1800" kern="1200" dirty="0"/>
            <a:t> </a:t>
          </a:r>
          <a:r>
            <a:rPr lang="en-US" sz="1800" kern="1200" dirty="0" err="1"/>
            <a:t>sự</a:t>
          </a:r>
          <a:r>
            <a:rPr lang="en-US" sz="1800" kern="1200" dirty="0"/>
            <a:t> </a:t>
          </a:r>
          <a:r>
            <a:rPr lang="en-US" sz="1800" kern="1200" dirty="0" err="1"/>
            <a:t>kết</a:t>
          </a:r>
          <a:r>
            <a:rPr lang="en-US" sz="1800" kern="1200" dirty="0"/>
            <a:t> </a:t>
          </a:r>
          <a:r>
            <a:rPr lang="en-US" sz="1800" kern="1200" dirty="0" err="1"/>
            <a:t>hợp</a:t>
          </a:r>
          <a:r>
            <a:rPr lang="en-US" sz="1800" kern="1200" dirty="0"/>
            <a:t> </a:t>
          </a:r>
          <a:r>
            <a:rPr lang="en-US" sz="1800" kern="1200" dirty="0" err="1"/>
            <a:t>giữa</a:t>
          </a:r>
          <a:r>
            <a:rPr lang="en-US" sz="1800" kern="1200" dirty="0"/>
            <a:t> </a:t>
          </a:r>
          <a:r>
            <a:rPr lang="en-US" sz="1800" kern="1200" dirty="0" err="1"/>
            <a:t>các</a:t>
          </a:r>
          <a:r>
            <a:rPr lang="en-US" sz="1800" kern="1200" dirty="0"/>
            <a:t> </a:t>
          </a:r>
          <a:r>
            <a:rPr lang="en-US" sz="1800" kern="1200" dirty="0" err="1"/>
            <a:t>bài</a:t>
          </a:r>
          <a:r>
            <a:rPr lang="en-US" sz="1800" kern="1200" dirty="0"/>
            <a:t> </a:t>
          </a:r>
          <a:r>
            <a:rPr lang="en-US" sz="1800" kern="1200" dirty="0" err="1"/>
            <a:t>toán</a:t>
          </a:r>
          <a:r>
            <a:rPr lang="en-US" sz="1800" kern="1200" dirty="0"/>
            <a:t> </a:t>
          </a:r>
          <a:r>
            <a:rPr lang="en-US" sz="1800" kern="1200" dirty="0" err="1"/>
            <a:t>tối</a:t>
          </a:r>
          <a:r>
            <a:rPr lang="en-US" sz="1800" kern="1200" dirty="0"/>
            <a:t> </a:t>
          </a:r>
          <a:r>
            <a:rPr lang="en-US" sz="1800" kern="1200" dirty="0" err="1"/>
            <a:t>ưu</a:t>
          </a:r>
          <a:r>
            <a:rPr lang="en-US" sz="1800" kern="1200" dirty="0"/>
            <a:t> </a:t>
          </a:r>
          <a:r>
            <a:rPr lang="en-US" sz="1800" kern="1200" dirty="0" err="1"/>
            <a:t>hóa</a:t>
          </a:r>
          <a:r>
            <a:rPr lang="en-US" sz="1800" kern="1200" dirty="0"/>
            <a:t> NP-hard. </a:t>
          </a:r>
          <a:r>
            <a:rPr lang="en-US" sz="1800" kern="1200" dirty="0" err="1"/>
            <a:t>Bài</a:t>
          </a:r>
          <a:r>
            <a:rPr lang="en-US" sz="1800" kern="1200" dirty="0"/>
            <a:t> </a:t>
          </a:r>
          <a:r>
            <a:rPr lang="en-US" sz="1800" kern="1200" dirty="0" err="1"/>
            <a:t>toán</a:t>
          </a:r>
          <a:r>
            <a:rPr lang="en-US" sz="1800" kern="1200" dirty="0"/>
            <a:t> Traveling </a:t>
          </a:r>
          <a:r>
            <a:rPr lang="en-US" sz="1800" kern="1200" dirty="0" err="1"/>
            <a:t>Theif</a:t>
          </a:r>
          <a:r>
            <a:rPr lang="en-US" sz="1800" kern="1200" dirty="0"/>
            <a:t> Problem </a:t>
          </a:r>
          <a:r>
            <a:rPr lang="en-US" sz="1800" kern="1200" dirty="0" err="1"/>
            <a:t>là</a:t>
          </a:r>
          <a:r>
            <a:rPr lang="en-US" sz="1800" kern="1200" dirty="0"/>
            <a:t> </a:t>
          </a:r>
          <a:r>
            <a:rPr lang="en-US" sz="1800" kern="1200" dirty="0" err="1"/>
            <a:t>một</a:t>
          </a:r>
          <a:r>
            <a:rPr lang="en-US" sz="1800" kern="1200" dirty="0"/>
            <a:t> </a:t>
          </a:r>
          <a:r>
            <a:rPr lang="en-US" sz="1800" kern="1200" dirty="0" err="1"/>
            <a:t>ví</a:t>
          </a:r>
          <a:r>
            <a:rPr lang="en-US" sz="1800" kern="1200" dirty="0"/>
            <a:t> </a:t>
          </a:r>
          <a:r>
            <a:rPr lang="en-US" sz="1800" kern="1200" dirty="0" err="1"/>
            <a:t>dụ</a:t>
          </a:r>
          <a:r>
            <a:rPr lang="en-US" sz="1800" kern="1200" dirty="0"/>
            <a:t> </a:t>
          </a:r>
          <a:r>
            <a:rPr lang="en-US" sz="1800" kern="1200" dirty="0" err="1"/>
            <a:t>về</a:t>
          </a:r>
          <a:r>
            <a:rPr lang="en-US" sz="1800" kern="1200" dirty="0"/>
            <a:t> </a:t>
          </a:r>
          <a:r>
            <a:rPr lang="en-US" sz="1800" kern="1200" dirty="0" err="1"/>
            <a:t>bài</a:t>
          </a:r>
          <a:r>
            <a:rPr lang="en-US" sz="1800" kern="1200" dirty="0"/>
            <a:t> </a:t>
          </a:r>
          <a:r>
            <a:rPr lang="en-US" sz="1800" kern="1200" dirty="0" err="1"/>
            <a:t>toán</a:t>
          </a:r>
          <a:r>
            <a:rPr lang="en-US" sz="1800" kern="1200" dirty="0"/>
            <a:t> </a:t>
          </a:r>
          <a:r>
            <a:rPr lang="en-US" sz="1800" kern="1200" dirty="0" err="1"/>
            <a:t>tối</a:t>
          </a:r>
          <a:r>
            <a:rPr lang="en-US" sz="1800" kern="1200" dirty="0"/>
            <a:t> </a:t>
          </a:r>
          <a:r>
            <a:rPr lang="en-US" sz="1800" kern="1200" dirty="0" err="1"/>
            <a:t>ưu</a:t>
          </a:r>
          <a:r>
            <a:rPr lang="en-US" sz="1800" kern="1200" dirty="0"/>
            <a:t> </a:t>
          </a:r>
          <a:r>
            <a:rPr lang="en-US" sz="1800" kern="1200" dirty="0" err="1"/>
            <a:t>hóa</a:t>
          </a:r>
          <a:r>
            <a:rPr lang="en-US" sz="1800" kern="1200" dirty="0"/>
            <a:t> </a:t>
          </a:r>
          <a:r>
            <a:rPr lang="en-US" sz="1800" kern="1200" dirty="0" err="1"/>
            <a:t>trong</a:t>
          </a:r>
          <a:r>
            <a:rPr lang="en-US" sz="1800" kern="1200" dirty="0"/>
            <a:t> </a:t>
          </a:r>
          <a:r>
            <a:rPr lang="en-US" sz="1800" kern="1200" dirty="0" err="1"/>
            <a:t>thế</a:t>
          </a:r>
          <a:r>
            <a:rPr lang="en-US" sz="1800" kern="1200" dirty="0"/>
            <a:t> </a:t>
          </a:r>
          <a:r>
            <a:rPr lang="en-US" sz="1800" kern="1200" dirty="0" err="1"/>
            <a:t>giới</a:t>
          </a:r>
          <a:r>
            <a:rPr lang="en-US" sz="1800" kern="1200" dirty="0"/>
            <a:t> </a:t>
          </a:r>
          <a:r>
            <a:rPr lang="en-US" sz="1800" kern="1200" dirty="0" err="1"/>
            <a:t>thực</a:t>
          </a:r>
          <a:r>
            <a:rPr lang="en-US" sz="1800" kern="1200" dirty="0"/>
            <a:t>, </a:t>
          </a:r>
          <a:r>
            <a:rPr lang="en-US" sz="1800" kern="1200" dirty="0" err="1"/>
            <a:t>được</a:t>
          </a:r>
          <a:r>
            <a:rPr lang="en-US" sz="1800" kern="1200" dirty="0"/>
            <a:t> </a:t>
          </a:r>
          <a:r>
            <a:rPr lang="en-US" sz="1800" kern="1200" dirty="0" err="1"/>
            <a:t>kết</a:t>
          </a:r>
          <a:r>
            <a:rPr lang="en-US" sz="1800" kern="1200" dirty="0"/>
            <a:t> </a:t>
          </a:r>
          <a:r>
            <a:rPr lang="en-US" sz="1800" kern="1200" dirty="0" err="1"/>
            <a:t>hợp</a:t>
          </a:r>
          <a:r>
            <a:rPr lang="en-US" sz="1800" kern="1200" dirty="0"/>
            <a:t> </a:t>
          </a:r>
          <a:r>
            <a:rPr lang="en-US" sz="1800" kern="1200" dirty="0" err="1"/>
            <a:t>từ</a:t>
          </a:r>
          <a:r>
            <a:rPr lang="en-US" sz="1800" kern="1200" dirty="0"/>
            <a:t> hai </a:t>
          </a:r>
          <a:r>
            <a:rPr lang="en-US" sz="1800" kern="1200" dirty="0" err="1"/>
            <a:t>bài</a:t>
          </a:r>
          <a:r>
            <a:rPr lang="en-US" sz="1800" kern="1200" dirty="0"/>
            <a:t> </a:t>
          </a:r>
          <a:r>
            <a:rPr lang="en-US" sz="1800" kern="1200" dirty="0" err="1"/>
            <a:t>toán</a:t>
          </a:r>
          <a:r>
            <a:rPr lang="en-US" sz="1800" kern="1200" dirty="0"/>
            <a:t> </a:t>
          </a:r>
          <a:r>
            <a:rPr lang="en-US" sz="1800" kern="1200" dirty="0" err="1"/>
            <a:t>nhỏ</a:t>
          </a:r>
          <a:r>
            <a:rPr lang="en-US" sz="1800" kern="1200" dirty="0"/>
            <a:t> </a:t>
          </a:r>
          <a:r>
            <a:rPr lang="en-US" sz="1800" kern="1200" dirty="0" err="1"/>
            <a:t>hơn</a:t>
          </a:r>
          <a:r>
            <a:rPr lang="en-US" sz="1800" kern="1200" dirty="0"/>
            <a:t> </a:t>
          </a:r>
          <a:r>
            <a:rPr lang="en-US" sz="1800" kern="1200" dirty="0" err="1"/>
            <a:t>là</a:t>
          </a:r>
          <a:r>
            <a:rPr lang="en-US" sz="1800" kern="1200" dirty="0"/>
            <a:t> Traveling Salesman Problem </a:t>
          </a:r>
          <a:r>
            <a:rPr lang="en-US" sz="1800" kern="1200" dirty="0" err="1"/>
            <a:t>và</a:t>
          </a:r>
          <a:r>
            <a:rPr lang="en-US" sz="1800" kern="1200" dirty="0"/>
            <a:t> Knapsack Problem.</a:t>
          </a:r>
        </a:p>
      </dsp:txBody>
      <dsp:txXfrm>
        <a:off x="175841" y="96342"/>
        <a:ext cx="3831598" cy="2502944"/>
      </dsp:txXfrm>
    </dsp:sp>
    <dsp:sp modelId="{EB9CB837-7176-420B-87EF-7BC5CCC50400}">
      <dsp:nvSpPr>
        <dsp:cNvPr id="0" name=""/>
        <dsp:cNvSpPr/>
      </dsp:nvSpPr>
      <dsp:spPr>
        <a:xfrm>
          <a:off x="4312954" y="1027043"/>
          <a:ext cx="548414" cy="64154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312954" y="1155351"/>
        <a:ext cx="383890" cy="384926"/>
      </dsp:txXfrm>
    </dsp:sp>
    <dsp:sp modelId="{C6150535-EC6E-446C-8572-B74D41FDB44D}">
      <dsp:nvSpPr>
        <dsp:cNvPr id="0" name=""/>
        <dsp:cNvSpPr/>
      </dsp:nvSpPr>
      <dsp:spPr>
        <a:xfrm>
          <a:off x="5120055" y="972"/>
          <a:ext cx="3868550" cy="26936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Qua </a:t>
          </a:r>
          <a:r>
            <a:rPr lang="en-US" sz="2400" kern="1200" dirty="0" err="1"/>
            <a:t>tìm</a:t>
          </a:r>
          <a:r>
            <a:rPr lang="en-US" sz="2400" kern="1200" dirty="0"/>
            <a:t> </a:t>
          </a:r>
          <a:r>
            <a:rPr lang="en-US" sz="2400" kern="1200" dirty="0" err="1"/>
            <a:t>hiểu</a:t>
          </a:r>
          <a:r>
            <a:rPr lang="en-US" sz="2400" kern="1200" dirty="0"/>
            <a:t>, </a:t>
          </a:r>
          <a:r>
            <a:rPr lang="en-US" sz="2400" kern="1200" dirty="0" err="1"/>
            <a:t>nhóm</a:t>
          </a:r>
          <a:r>
            <a:rPr lang="en-US" sz="2400" kern="1200" dirty="0"/>
            <a:t> </a:t>
          </a:r>
          <a:r>
            <a:rPr lang="en-US" sz="2400" kern="1200" dirty="0" err="1"/>
            <a:t>đã</a:t>
          </a:r>
          <a:r>
            <a:rPr lang="en-US" sz="2400" kern="1200" dirty="0"/>
            <a:t> </a:t>
          </a:r>
          <a:r>
            <a:rPr lang="en-US" sz="2400" kern="1200" dirty="0" err="1"/>
            <a:t>mô</a:t>
          </a:r>
          <a:r>
            <a:rPr lang="en-US" sz="2400" kern="1200" dirty="0"/>
            <a:t> </a:t>
          </a:r>
          <a:r>
            <a:rPr lang="en-US" sz="2400" kern="1200" dirty="0" err="1"/>
            <a:t>hình</a:t>
          </a:r>
          <a:r>
            <a:rPr lang="en-US" sz="2400" kern="1200" dirty="0"/>
            <a:t> </a:t>
          </a:r>
          <a:r>
            <a:rPr lang="en-US" sz="2400" kern="1200" dirty="0" err="1"/>
            <a:t>hóa</a:t>
          </a:r>
          <a:r>
            <a:rPr lang="en-US" sz="2400" kern="1200" dirty="0"/>
            <a:t> </a:t>
          </a:r>
          <a:r>
            <a:rPr lang="en-US" sz="2400" kern="1200" dirty="0" err="1"/>
            <a:t>được</a:t>
          </a:r>
          <a:r>
            <a:rPr lang="en-US" sz="2400" kern="1200" dirty="0"/>
            <a:t> </a:t>
          </a:r>
          <a:r>
            <a:rPr lang="en-US" sz="2400" kern="1200" dirty="0" err="1"/>
            <a:t>bài</a:t>
          </a:r>
          <a:r>
            <a:rPr lang="en-US" sz="2400" kern="1200" dirty="0"/>
            <a:t> </a:t>
          </a:r>
          <a:r>
            <a:rPr lang="en-US" sz="2400" kern="1200" dirty="0" err="1"/>
            <a:t>toán</a:t>
          </a:r>
          <a:r>
            <a:rPr lang="en-US" sz="2400" kern="1200" dirty="0"/>
            <a:t> TTP, </a:t>
          </a:r>
          <a:r>
            <a:rPr lang="en-US" sz="2400" kern="1200" dirty="0" err="1"/>
            <a:t>xác</a:t>
          </a:r>
          <a:r>
            <a:rPr lang="en-US" sz="2400" kern="1200" dirty="0"/>
            <a:t> </a:t>
          </a:r>
          <a:r>
            <a:rPr lang="en-US" sz="2400" kern="1200" dirty="0" err="1"/>
            <a:t>định</a:t>
          </a:r>
          <a:r>
            <a:rPr lang="en-US" sz="2400" kern="1200" dirty="0"/>
            <a:t> </a:t>
          </a:r>
          <a:r>
            <a:rPr lang="en-US" sz="2400" kern="1200" dirty="0" err="1"/>
            <a:t>được</a:t>
          </a:r>
          <a:r>
            <a:rPr lang="en-US" sz="2400" kern="1200" dirty="0"/>
            <a:t> </a:t>
          </a:r>
          <a:r>
            <a:rPr lang="en-US" sz="2400" kern="1200" dirty="0" err="1"/>
            <a:t>hàm</a:t>
          </a:r>
          <a:r>
            <a:rPr lang="en-US" sz="2400" kern="1200" dirty="0"/>
            <a:t> </a:t>
          </a:r>
          <a:r>
            <a:rPr lang="en-US" sz="2400" kern="1200" dirty="0" err="1"/>
            <a:t>mục</a:t>
          </a:r>
          <a:r>
            <a:rPr lang="en-US" sz="2400" kern="1200" dirty="0"/>
            <a:t> </a:t>
          </a:r>
          <a:r>
            <a:rPr lang="en-US" sz="2400" kern="1200" dirty="0" err="1"/>
            <a:t>tiêu</a:t>
          </a:r>
          <a:r>
            <a:rPr lang="en-US" sz="2400" kern="1200" dirty="0"/>
            <a:t> </a:t>
          </a:r>
          <a:r>
            <a:rPr lang="en-US" sz="2400" kern="1200" dirty="0" err="1"/>
            <a:t>cần</a:t>
          </a:r>
          <a:r>
            <a:rPr lang="en-US" sz="2400" kern="1200" dirty="0"/>
            <a:t> </a:t>
          </a:r>
          <a:r>
            <a:rPr lang="en-US" sz="2400" kern="1200" dirty="0" err="1"/>
            <a:t>tối</a:t>
          </a:r>
          <a:r>
            <a:rPr lang="en-US" sz="2400" kern="1200" dirty="0"/>
            <a:t> </a:t>
          </a:r>
          <a:r>
            <a:rPr lang="en-US" sz="2400" kern="1200" dirty="0" err="1"/>
            <a:t>ưu</a:t>
          </a:r>
          <a:r>
            <a:rPr lang="en-US" sz="2400" kern="1200" dirty="0"/>
            <a:t> </a:t>
          </a:r>
          <a:r>
            <a:rPr lang="en-US" sz="2400" kern="1200" dirty="0" err="1"/>
            <a:t>hóa</a:t>
          </a:r>
          <a:r>
            <a:rPr lang="en-US" sz="2400" kern="1200" dirty="0"/>
            <a:t> </a:t>
          </a:r>
          <a:r>
            <a:rPr lang="en-US" sz="2400" kern="1200" dirty="0" err="1"/>
            <a:t>cùng</a:t>
          </a:r>
          <a:r>
            <a:rPr lang="en-US" sz="2400" kern="1200" dirty="0"/>
            <a:t> </a:t>
          </a:r>
          <a:r>
            <a:rPr lang="en-US" sz="2400" kern="1200" dirty="0" err="1"/>
            <a:t>các</a:t>
          </a:r>
          <a:r>
            <a:rPr lang="en-US" sz="2400" kern="1200" dirty="0"/>
            <a:t> </a:t>
          </a:r>
          <a:r>
            <a:rPr lang="en-US" sz="2400" kern="1200" dirty="0" err="1"/>
            <a:t>ràng</a:t>
          </a:r>
          <a:r>
            <a:rPr lang="en-US" sz="2400" kern="1200" dirty="0"/>
            <a:t> </a:t>
          </a:r>
          <a:r>
            <a:rPr lang="en-US" sz="2400" kern="1200" dirty="0" err="1"/>
            <a:t>buộc</a:t>
          </a:r>
          <a:r>
            <a:rPr lang="en-US" sz="2400" kern="1200" dirty="0"/>
            <a:t>.</a:t>
          </a:r>
        </a:p>
      </dsp:txBody>
      <dsp:txXfrm>
        <a:off x="5198950" y="79867"/>
        <a:ext cx="3710760" cy="2535894"/>
      </dsp:txXfrm>
    </dsp:sp>
    <dsp:sp modelId="{2C1EC3E1-D06B-4904-A658-57B266A9DEC5}">
      <dsp:nvSpPr>
        <dsp:cNvPr id="0" name=""/>
        <dsp:cNvSpPr/>
      </dsp:nvSpPr>
      <dsp:spPr>
        <a:xfrm>
          <a:off x="9216249" y="1027043"/>
          <a:ext cx="548414" cy="64154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216249" y="1155351"/>
        <a:ext cx="383890" cy="384926"/>
      </dsp:txXfrm>
    </dsp:sp>
    <dsp:sp modelId="{FA336F5C-4805-44CD-A9A1-E410418D11DD}">
      <dsp:nvSpPr>
        <dsp:cNvPr id="0" name=""/>
        <dsp:cNvSpPr/>
      </dsp:nvSpPr>
      <dsp:spPr>
        <a:xfrm>
          <a:off x="10023351" y="18472"/>
          <a:ext cx="3912837" cy="265868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Nhóm</a:t>
          </a:r>
          <a:r>
            <a:rPr lang="en-US" sz="2400" kern="1200" dirty="0"/>
            <a:t> </a:t>
          </a:r>
          <a:r>
            <a:rPr lang="en-US" sz="2400" kern="1200" dirty="0" err="1"/>
            <a:t>cũng</a:t>
          </a:r>
          <a:r>
            <a:rPr lang="en-US" sz="2400" kern="1200" dirty="0"/>
            <a:t> </a:t>
          </a:r>
          <a:r>
            <a:rPr lang="en-US" sz="2400" kern="1200" dirty="0" err="1"/>
            <a:t>tìm</a:t>
          </a:r>
          <a:r>
            <a:rPr lang="en-US" sz="2400" kern="1200" dirty="0"/>
            <a:t> </a:t>
          </a:r>
          <a:r>
            <a:rPr lang="en-US" sz="2400" kern="1200" dirty="0" err="1"/>
            <a:t>hiểu</a:t>
          </a:r>
          <a:r>
            <a:rPr lang="en-US" sz="2400" kern="1200" dirty="0"/>
            <a:t> </a:t>
          </a:r>
          <a:r>
            <a:rPr lang="en-US" sz="2400" kern="1200" dirty="0" err="1"/>
            <a:t>về</a:t>
          </a:r>
          <a:r>
            <a:rPr lang="en-US" sz="2400" kern="1200" dirty="0"/>
            <a:t> </a:t>
          </a:r>
          <a:r>
            <a:rPr lang="en-US" sz="2400" kern="1200" dirty="0" err="1"/>
            <a:t>giải</a:t>
          </a:r>
          <a:r>
            <a:rPr lang="en-US" sz="2400" kern="1200" dirty="0"/>
            <a:t> </a:t>
          </a:r>
          <a:r>
            <a:rPr lang="en-US" sz="2400" kern="1200" dirty="0" err="1"/>
            <a:t>thuật</a:t>
          </a:r>
          <a:r>
            <a:rPr lang="en-US" sz="2400" kern="1200" dirty="0"/>
            <a:t> di </a:t>
          </a:r>
          <a:r>
            <a:rPr lang="en-US" sz="2400" kern="1200" dirty="0" err="1"/>
            <a:t>truyền</a:t>
          </a:r>
          <a:r>
            <a:rPr lang="en-US" sz="2400" kern="1200" dirty="0"/>
            <a:t> (Genetic Algorithm - GA) </a:t>
          </a:r>
          <a:r>
            <a:rPr lang="en-US" sz="2400" kern="1200" dirty="0" err="1"/>
            <a:t>và</a:t>
          </a:r>
          <a:r>
            <a:rPr lang="en-US" sz="2400" kern="1200" dirty="0"/>
            <a:t> </a:t>
          </a:r>
          <a:r>
            <a:rPr lang="en-US" sz="2400" kern="1200" dirty="0" err="1"/>
            <a:t>giới</a:t>
          </a:r>
          <a:r>
            <a:rPr lang="en-US" sz="2400" kern="1200" dirty="0"/>
            <a:t> </a:t>
          </a:r>
          <a:r>
            <a:rPr lang="en-US" sz="2400" kern="1200" dirty="0" err="1"/>
            <a:t>thiệu</a:t>
          </a:r>
          <a:r>
            <a:rPr lang="en-US" sz="2400" kern="1200" dirty="0"/>
            <a:t> </a:t>
          </a:r>
          <a:r>
            <a:rPr lang="en-US" sz="2400" kern="1200" dirty="0" err="1"/>
            <a:t>phương</a:t>
          </a:r>
          <a:r>
            <a:rPr lang="en-US" sz="2400" kern="1200" dirty="0"/>
            <a:t> </a:t>
          </a:r>
          <a:r>
            <a:rPr lang="en-US" sz="2400" kern="1200" dirty="0" err="1"/>
            <a:t>pháp</a:t>
          </a:r>
          <a:r>
            <a:rPr lang="en-US" sz="2400" kern="1200" dirty="0"/>
            <a:t> </a:t>
          </a:r>
          <a:r>
            <a:rPr lang="en-US" sz="2400" kern="1200" dirty="0" err="1"/>
            <a:t>sử</a:t>
          </a:r>
          <a:r>
            <a:rPr lang="en-US" sz="2400" kern="1200" dirty="0"/>
            <a:t> </a:t>
          </a:r>
          <a:r>
            <a:rPr lang="en-US" sz="2400" kern="1200" dirty="0" err="1"/>
            <a:t>dụng</a:t>
          </a:r>
          <a:r>
            <a:rPr lang="en-US" sz="2400" kern="1200" dirty="0"/>
            <a:t> GA </a:t>
          </a:r>
          <a:r>
            <a:rPr lang="en-US" sz="2400" kern="1200" dirty="0" err="1"/>
            <a:t>để</a:t>
          </a:r>
          <a:r>
            <a:rPr lang="en-US" sz="2400" kern="1200" dirty="0"/>
            <a:t> </a:t>
          </a:r>
          <a:r>
            <a:rPr lang="en-US" sz="2400" kern="1200" dirty="0" err="1"/>
            <a:t>giải</a:t>
          </a:r>
          <a:r>
            <a:rPr lang="en-US" sz="2400" kern="1200" dirty="0"/>
            <a:t> </a:t>
          </a:r>
          <a:r>
            <a:rPr lang="en-US" sz="2400" kern="1200" dirty="0" err="1"/>
            <a:t>quyết</a:t>
          </a:r>
          <a:r>
            <a:rPr lang="en-US" sz="2400" kern="1200" dirty="0"/>
            <a:t> </a:t>
          </a:r>
          <a:r>
            <a:rPr lang="en-US" sz="2400" kern="1200" dirty="0" err="1"/>
            <a:t>bài</a:t>
          </a:r>
          <a:r>
            <a:rPr lang="en-US" sz="2400" kern="1200" dirty="0"/>
            <a:t> </a:t>
          </a:r>
          <a:r>
            <a:rPr lang="en-US" sz="2400" kern="1200" dirty="0" err="1"/>
            <a:t>toán</a:t>
          </a:r>
          <a:r>
            <a:rPr lang="en-US" sz="2400" kern="1200" dirty="0"/>
            <a:t> TTP.</a:t>
          </a:r>
        </a:p>
      </dsp:txBody>
      <dsp:txXfrm>
        <a:off x="10101221" y="96342"/>
        <a:ext cx="3757097" cy="2502944"/>
      </dsp:txXfrm>
    </dsp:sp>
    <dsp:sp modelId="{E0D7E4D2-3A9B-439F-A60D-4F8127FD1260}">
      <dsp:nvSpPr>
        <dsp:cNvPr id="0" name=""/>
        <dsp:cNvSpPr/>
      </dsp:nvSpPr>
      <dsp:spPr>
        <a:xfrm rot="5420564">
          <a:off x="11671036" y="2900900"/>
          <a:ext cx="595047" cy="64154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11776630" y="2924150"/>
        <a:ext cx="384926" cy="416533"/>
      </dsp:txXfrm>
    </dsp:sp>
    <dsp:sp modelId="{2A573DFF-7418-4D5F-88CE-37A301713C8D}">
      <dsp:nvSpPr>
        <dsp:cNvPr id="0" name=""/>
        <dsp:cNvSpPr/>
      </dsp:nvSpPr>
      <dsp:spPr>
        <a:xfrm>
          <a:off x="9977744" y="3799868"/>
          <a:ext cx="3958443" cy="271999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Qua </a:t>
          </a:r>
          <a:r>
            <a:rPr lang="en-US" sz="2400" kern="1200" dirty="0" err="1"/>
            <a:t>lý</a:t>
          </a:r>
          <a:r>
            <a:rPr lang="en-US" sz="2400" kern="1200" dirty="0"/>
            <a:t> </a:t>
          </a:r>
          <a:r>
            <a:rPr lang="en-US" sz="2400" kern="1200" dirty="0" err="1"/>
            <a:t>thuyết</a:t>
          </a:r>
          <a:r>
            <a:rPr lang="en-US" sz="2400" kern="1200" dirty="0"/>
            <a:t> </a:t>
          </a:r>
          <a:r>
            <a:rPr lang="en-US" sz="2400" kern="1200" dirty="0" err="1"/>
            <a:t>đã</a:t>
          </a:r>
          <a:r>
            <a:rPr lang="en-US" sz="2400" kern="1200" dirty="0"/>
            <a:t> </a:t>
          </a:r>
          <a:r>
            <a:rPr lang="en-US" sz="2400" kern="1200" dirty="0" err="1"/>
            <a:t>tìm</a:t>
          </a:r>
          <a:r>
            <a:rPr lang="en-US" sz="2400" kern="1200" dirty="0"/>
            <a:t> </a:t>
          </a:r>
          <a:r>
            <a:rPr lang="en-US" sz="2400" kern="1200" dirty="0" err="1"/>
            <a:t>hiểu</a:t>
          </a:r>
          <a:r>
            <a:rPr lang="en-US" sz="2400" kern="1200" dirty="0"/>
            <a:t>, </a:t>
          </a:r>
          <a:r>
            <a:rPr lang="en-US" sz="2400" kern="1200" dirty="0" err="1"/>
            <a:t>nhóm</a:t>
          </a:r>
          <a:r>
            <a:rPr lang="en-US" sz="2400" kern="1200" dirty="0"/>
            <a:t> </a:t>
          </a:r>
          <a:r>
            <a:rPr lang="en-US" sz="2400" kern="1200" dirty="0" err="1"/>
            <a:t>tiến</a:t>
          </a:r>
          <a:r>
            <a:rPr lang="en-US" sz="2400" kern="1200" dirty="0"/>
            <a:t> </a:t>
          </a:r>
          <a:r>
            <a:rPr lang="en-US" sz="2400" kern="1200" dirty="0" err="1"/>
            <a:t>hành</a:t>
          </a:r>
          <a:r>
            <a:rPr lang="en-US" sz="2400" kern="1200" dirty="0"/>
            <a:t> </a:t>
          </a:r>
          <a:r>
            <a:rPr lang="en-US" sz="2400" kern="1200" dirty="0" err="1"/>
            <a:t>cài</a:t>
          </a:r>
          <a:r>
            <a:rPr lang="en-US" sz="2400" kern="1200" dirty="0"/>
            <a:t> </a:t>
          </a:r>
          <a:r>
            <a:rPr lang="en-US" sz="2400" kern="1200" dirty="0" err="1"/>
            <a:t>đặt</a:t>
          </a:r>
          <a:r>
            <a:rPr lang="en-US" sz="2400" kern="1200" dirty="0"/>
            <a:t> </a:t>
          </a:r>
          <a:r>
            <a:rPr lang="en-US" sz="2400" kern="1200" dirty="0" err="1"/>
            <a:t>thử</a:t>
          </a:r>
          <a:r>
            <a:rPr lang="en-US" sz="2400" kern="1200" dirty="0"/>
            <a:t> </a:t>
          </a:r>
          <a:r>
            <a:rPr lang="en-US" sz="2400" kern="1200" dirty="0" err="1"/>
            <a:t>nghiệm</a:t>
          </a:r>
          <a:r>
            <a:rPr lang="en-US" sz="2400" kern="1200" dirty="0"/>
            <a:t> GA </a:t>
          </a:r>
          <a:r>
            <a:rPr lang="en-US" sz="2400" kern="1200" dirty="0" err="1"/>
            <a:t>và</a:t>
          </a:r>
          <a:r>
            <a:rPr lang="en-US" sz="2400" kern="1200" dirty="0"/>
            <a:t> </a:t>
          </a:r>
          <a:r>
            <a:rPr lang="en-US" sz="2400" kern="1200" dirty="0" err="1"/>
            <a:t>sử</a:t>
          </a:r>
          <a:r>
            <a:rPr lang="en-US" sz="2400" kern="1200" dirty="0"/>
            <a:t> </a:t>
          </a:r>
          <a:r>
            <a:rPr lang="en-US" sz="2400" kern="1200" dirty="0" err="1"/>
            <a:t>dụng</a:t>
          </a:r>
          <a:r>
            <a:rPr lang="en-US" sz="2400" kern="1200" dirty="0"/>
            <a:t> </a:t>
          </a:r>
          <a:r>
            <a:rPr lang="en-US" sz="2400" kern="1200" dirty="0" err="1"/>
            <a:t>bộ</a:t>
          </a:r>
          <a:r>
            <a:rPr lang="en-US" sz="2400" kern="1200" dirty="0"/>
            <a:t> </a:t>
          </a:r>
          <a:r>
            <a:rPr lang="en-US" sz="2400" kern="1200" dirty="0" err="1"/>
            <a:t>dữ</a:t>
          </a:r>
          <a:r>
            <a:rPr lang="en-US" sz="2400" kern="1200" dirty="0"/>
            <a:t> </a:t>
          </a:r>
          <a:r>
            <a:rPr lang="en-US" sz="2400" kern="1200" dirty="0" err="1"/>
            <a:t>liệu</a:t>
          </a:r>
          <a:r>
            <a:rPr lang="en-US" sz="2400" kern="1200" dirty="0"/>
            <a:t> </a:t>
          </a:r>
          <a:r>
            <a:rPr lang="en-US" sz="2400" kern="1200" dirty="0" err="1"/>
            <a:t>từ</a:t>
          </a:r>
          <a:r>
            <a:rPr lang="en-US" sz="2400" kern="1200" dirty="0"/>
            <a:t> TTP 2017 Competition </a:t>
          </a:r>
          <a:r>
            <a:rPr lang="en-US" sz="2400" kern="1200" dirty="0" err="1"/>
            <a:t>để</a:t>
          </a:r>
          <a:r>
            <a:rPr lang="en-US" sz="2400" kern="1200" dirty="0"/>
            <a:t> </a:t>
          </a:r>
          <a:r>
            <a:rPr lang="en-US" sz="2400" kern="1200" dirty="0" err="1"/>
            <a:t>kiểm</a:t>
          </a:r>
          <a:r>
            <a:rPr lang="en-US" sz="2400" kern="1200" dirty="0"/>
            <a:t> </a:t>
          </a:r>
          <a:r>
            <a:rPr lang="en-US" sz="2400" kern="1200" dirty="0" err="1"/>
            <a:t>thử</a:t>
          </a:r>
          <a:r>
            <a:rPr lang="en-US" sz="2400" kern="1200" dirty="0"/>
            <a:t> </a:t>
          </a:r>
          <a:r>
            <a:rPr lang="en-US" sz="2400" kern="1200" dirty="0" err="1"/>
            <a:t>kết</a:t>
          </a:r>
          <a:r>
            <a:rPr lang="en-US" sz="2400" kern="1200" dirty="0"/>
            <a:t> </a:t>
          </a:r>
          <a:r>
            <a:rPr lang="en-US" sz="2400" kern="1200" dirty="0" err="1"/>
            <a:t>quả</a:t>
          </a:r>
          <a:r>
            <a:rPr lang="en-US" sz="2400" kern="1200" dirty="0"/>
            <a:t> </a:t>
          </a:r>
          <a:r>
            <a:rPr lang="en-US" sz="2400" kern="1200" dirty="0" err="1"/>
            <a:t>và</a:t>
          </a:r>
          <a:r>
            <a:rPr lang="en-US" sz="2400" kern="1200" dirty="0"/>
            <a:t> </a:t>
          </a:r>
          <a:r>
            <a:rPr lang="en-US" sz="2400" kern="1200" dirty="0" err="1"/>
            <a:t>đánh</a:t>
          </a:r>
          <a:r>
            <a:rPr lang="en-US" sz="2400" kern="1200" dirty="0"/>
            <a:t> </a:t>
          </a:r>
          <a:r>
            <a:rPr lang="en-US" sz="2400" kern="1200" dirty="0" err="1"/>
            <a:t>giá</a:t>
          </a:r>
          <a:r>
            <a:rPr lang="en-US" sz="2400" kern="1200" dirty="0"/>
            <a:t> </a:t>
          </a:r>
          <a:r>
            <a:rPr lang="en-US" sz="2400" kern="1200" dirty="0" err="1"/>
            <a:t>phương</a:t>
          </a:r>
          <a:r>
            <a:rPr lang="en-US" sz="2400" kern="1200" dirty="0"/>
            <a:t> </a:t>
          </a:r>
          <a:r>
            <a:rPr lang="en-US" sz="2400" kern="1200" dirty="0" err="1"/>
            <a:t>pháp</a:t>
          </a:r>
          <a:r>
            <a:rPr lang="en-US" sz="2400" kern="1200" dirty="0"/>
            <a:t> </a:t>
          </a:r>
          <a:r>
            <a:rPr lang="en-US" sz="2400" kern="1200" dirty="0" err="1"/>
            <a:t>được</a:t>
          </a:r>
          <a:r>
            <a:rPr lang="en-US" sz="2400" kern="1200" dirty="0"/>
            <a:t> </a:t>
          </a:r>
          <a:r>
            <a:rPr lang="en-US" sz="2400" kern="1200" dirty="0" err="1"/>
            <a:t>giới</a:t>
          </a:r>
          <a:r>
            <a:rPr lang="en-US" sz="2400" kern="1200" dirty="0"/>
            <a:t> </a:t>
          </a:r>
          <a:r>
            <a:rPr lang="en-US" sz="2400" kern="1200" dirty="0" err="1"/>
            <a:t>thiệu</a:t>
          </a:r>
          <a:r>
            <a:rPr lang="en-US" sz="2400" kern="1200" dirty="0"/>
            <a:t>.</a:t>
          </a:r>
        </a:p>
      </dsp:txBody>
      <dsp:txXfrm>
        <a:off x="10057410" y="3879534"/>
        <a:ext cx="3799111" cy="2560661"/>
      </dsp:txXfrm>
    </dsp:sp>
    <dsp:sp modelId="{22618C01-BE6A-439F-B7D7-F7201F4914A4}">
      <dsp:nvSpPr>
        <dsp:cNvPr id="0" name=""/>
        <dsp:cNvSpPr/>
      </dsp:nvSpPr>
      <dsp:spPr>
        <a:xfrm rot="10800000">
          <a:off x="9201685" y="4839094"/>
          <a:ext cx="548414" cy="64154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9366209" y="4967402"/>
        <a:ext cx="383890" cy="384926"/>
      </dsp:txXfrm>
    </dsp:sp>
    <dsp:sp modelId="{39E0F185-AA59-49C9-9BAA-2015EFF42429}">
      <dsp:nvSpPr>
        <dsp:cNvPr id="0" name=""/>
        <dsp:cNvSpPr/>
      </dsp:nvSpPr>
      <dsp:spPr>
        <a:xfrm>
          <a:off x="4479263" y="3729402"/>
          <a:ext cx="4463735" cy="286092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Nhóm</a:t>
          </a:r>
          <a:r>
            <a:rPr lang="en-US" sz="2400" kern="1200" dirty="0"/>
            <a:t> </a:t>
          </a:r>
          <a:r>
            <a:rPr lang="en-US" sz="2400" kern="1200" dirty="0" err="1"/>
            <a:t>đã</a:t>
          </a:r>
          <a:r>
            <a:rPr lang="en-US" sz="2400" kern="1200" dirty="0"/>
            <a:t> </a:t>
          </a:r>
          <a:r>
            <a:rPr lang="en-US" sz="2400" kern="1200" dirty="0" err="1"/>
            <a:t>rút</a:t>
          </a:r>
          <a:r>
            <a:rPr lang="en-US" sz="2400" kern="1200" dirty="0"/>
            <a:t> </a:t>
          </a:r>
          <a:r>
            <a:rPr lang="en-US" sz="2400" kern="1200" dirty="0" err="1"/>
            <a:t>ra</a:t>
          </a:r>
          <a:r>
            <a:rPr lang="en-US" sz="2400" kern="1200" dirty="0"/>
            <a:t> </a:t>
          </a:r>
          <a:r>
            <a:rPr lang="en-US" sz="2400" kern="1200" dirty="0" err="1"/>
            <a:t>những</a:t>
          </a:r>
          <a:r>
            <a:rPr lang="en-US" sz="2400" kern="1200" dirty="0"/>
            <a:t> </a:t>
          </a:r>
          <a:r>
            <a:rPr lang="en-US" sz="2400" kern="1200" dirty="0" err="1"/>
            <a:t>phân</a:t>
          </a:r>
          <a:r>
            <a:rPr lang="en-US" sz="2400" kern="1200" dirty="0"/>
            <a:t> </a:t>
          </a:r>
          <a:r>
            <a:rPr lang="en-US" sz="2400" kern="1200" dirty="0" err="1"/>
            <a:t>tích</a:t>
          </a:r>
          <a:r>
            <a:rPr lang="en-US" sz="2400" kern="1200" dirty="0"/>
            <a:t> </a:t>
          </a:r>
          <a:r>
            <a:rPr lang="en-US" sz="2400" kern="1200" dirty="0" err="1"/>
            <a:t>từ</a:t>
          </a:r>
          <a:r>
            <a:rPr lang="en-US" sz="2400" kern="1200" dirty="0"/>
            <a:t> </a:t>
          </a:r>
          <a:r>
            <a:rPr lang="en-US" sz="2400" kern="1200" dirty="0" err="1"/>
            <a:t>kết</a:t>
          </a:r>
          <a:r>
            <a:rPr lang="en-US" sz="2400" kern="1200" dirty="0"/>
            <a:t> </a:t>
          </a:r>
          <a:r>
            <a:rPr lang="en-US" sz="2400" kern="1200" dirty="0" err="1"/>
            <a:t>quả</a:t>
          </a:r>
          <a:r>
            <a:rPr lang="en-US" sz="2400" kern="1200" dirty="0"/>
            <a:t> </a:t>
          </a:r>
          <a:r>
            <a:rPr lang="en-US" sz="2400" kern="1200" dirty="0" err="1"/>
            <a:t>thực</a:t>
          </a:r>
          <a:r>
            <a:rPr lang="en-US" sz="2400" kern="1200" dirty="0"/>
            <a:t> </a:t>
          </a:r>
          <a:r>
            <a:rPr lang="en-US" sz="2400" kern="1200" dirty="0" err="1"/>
            <a:t>nghiệm</a:t>
          </a:r>
          <a:r>
            <a:rPr lang="en-US" sz="2400" kern="1200" dirty="0"/>
            <a:t>, </a:t>
          </a:r>
          <a:r>
            <a:rPr lang="en-US" sz="2400" kern="1200" dirty="0" err="1"/>
            <a:t>chỉ</a:t>
          </a:r>
          <a:r>
            <a:rPr lang="en-US" sz="2400" kern="1200" dirty="0"/>
            <a:t> </a:t>
          </a:r>
          <a:r>
            <a:rPr lang="en-US" sz="2400" kern="1200" dirty="0" err="1"/>
            <a:t>ra</a:t>
          </a:r>
          <a:r>
            <a:rPr lang="en-US" sz="2400" kern="1200" dirty="0"/>
            <a:t> </a:t>
          </a:r>
          <a:r>
            <a:rPr lang="en-US" sz="2400" kern="1200" dirty="0" err="1"/>
            <a:t>những</a:t>
          </a:r>
          <a:r>
            <a:rPr lang="en-US" sz="2400" kern="1200" dirty="0"/>
            <a:t> </a:t>
          </a:r>
          <a:r>
            <a:rPr lang="en-US" sz="2400" kern="1200" dirty="0" err="1"/>
            <a:t>hạn</a:t>
          </a:r>
          <a:r>
            <a:rPr lang="en-US" sz="2400" kern="1200" dirty="0"/>
            <a:t> </a:t>
          </a:r>
          <a:r>
            <a:rPr lang="en-US" sz="2400" kern="1200" dirty="0" err="1"/>
            <a:t>chế</a:t>
          </a:r>
          <a:r>
            <a:rPr lang="en-US" sz="2400" kern="1200" dirty="0"/>
            <a:t> </a:t>
          </a:r>
          <a:r>
            <a:rPr lang="en-US" sz="2400" kern="1200" dirty="0" err="1"/>
            <a:t>và</a:t>
          </a:r>
          <a:r>
            <a:rPr lang="en-US" sz="2400" kern="1200" dirty="0"/>
            <a:t> </a:t>
          </a:r>
          <a:r>
            <a:rPr lang="en-US" sz="2400" kern="1200" dirty="0" err="1"/>
            <a:t>hướng</a:t>
          </a:r>
          <a:r>
            <a:rPr lang="en-US" sz="2400" kern="1200" dirty="0"/>
            <a:t> </a:t>
          </a:r>
          <a:r>
            <a:rPr lang="en-US" sz="2400" kern="1200" dirty="0" err="1"/>
            <a:t>cải</a:t>
          </a:r>
          <a:r>
            <a:rPr lang="en-US" sz="2400" kern="1200" dirty="0"/>
            <a:t> </a:t>
          </a:r>
          <a:r>
            <a:rPr lang="en-US" sz="2400" kern="1200" dirty="0" err="1"/>
            <a:t>thiện</a:t>
          </a:r>
          <a:r>
            <a:rPr lang="en-US" sz="2400" kern="1200" dirty="0"/>
            <a:t> </a:t>
          </a:r>
          <a:r>
            <a:rPr lang="en-US" sz="2400" kern="1200" dirty="0" err="1"/>
            <a:t>trong</a:t>
          </a:r>
          <a:r>
            <a:rPr lang="en-US" sz="2400" kern="1200" dirty="0"/>
            <a:t> </a:t>
          </a:r>
          <a:r>
            <a:rPr lang="en-US" sz="2400" kern="1200" dirty="0" err="1"/>
            <a:t>tương</a:t>
          </a:r>
          <a:r>
            <a:rPr lang="en-US" sz="2400" kern="1200" dirty="0"/>
            <a:t> </a:t>
          </a:r>
          <a:r>
            <a:rPr lang="en-US" sz="2400" kern="1200" dirty="0" err="1"/>
            <a:t>lai</a:t>
          </a:r>
          <a:r>
            <a:rPr lang="en-US" sz="2400" kern="1200" dirty="0"/>
            <a:t>.</a:t>
          </a:r>
        </a:p>
      </dsp:txBody>
      <dsp:txXfrm>
        <a:off x="4563057" y="3813196"/>
        <a:ext cx="4296147" cy="26933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67000" y="544387"/>
            <a:ext cx="8642072" cy="1457325"/>
          </a:xfrm>
          <a:prstGeom prst="rect">
            <a:avLst/>
          </a:prstGeom>
        </p:spPr>
        <p:txBody>
          <a:bodyPr lIns="0" tIns="0" rIns="0" bIns="0" rtlCol="0" anchor="t">
            <a:spAutoFit/>
          </a:bodyPr>
          <a:lstStyle/>
          <a:p>
            <a:pPr algn="just">
              <a:lnSpc>
                <a:spcPts val="3837"/>
              </a:lnSpc>
            </a:pPr>
            <a:r>
              <a:rPr lang="en-US" sz="3198" dirty="0" err="1">
                <a:solidFill>
                  <a:srgbClr val="000000"/>
                </a:solidFill>
                <a:latin typeface="Muli Regular"/>
              </a:rPr>
              <a:t>Trường</a:t>
            </a:r>
            <a:r>
              <a:rPr lang="en-US" sz="3198" dirty="0">
                <a:solidFill>
                  <a:srgbClr val="000000"/>
                </a:solidFill>
                <a:latin typeface="Muli Regular"/>
              </a:rPr>
              <a:t> </a:t>
            </a:r>
            <a:r>
              <a:rPr lang="en-US" sz="3198" dirty="0" err="1">
                <a:solidFill>
                  <a:srgbClr val="000000"/>
                </a:solidFill>
                <a:latin typeface="Muli Regular"/>
              </a:rPr>
              <a:t>Đại</a:t>
            </a:r>
            <a:r>
              <a:rPr lang="en-US" sz="3198" dirty="0">
                <a:solidFill>
                  <a:srgbClr val="000000"/>
                </a:solidFill>
                <a:latin typeface="Muli Regular"/>
              </a:rPr>
              <a:t> </a:t>
            </a:r>
            <a:r>
              <a:rPr lang="en-US" sz="3198" dirty="0" err="1">
                <a:solidFill>
                  <a:srgbClr val="000000"/>
                </a:solidFill>
                <a:latin typeface="Muli Regular"/>
              </a:rPr>
              <a:t>học</a:t>
            </a:r>
            <a:r>
              <a:rPr lang="en-US" sz="3198" dirty="0">
                <a:solidFill>
                  <a:srgbClr val="000000"/>
                </a:solidFill>
                <a:latin typeface="Muli Regular"/>
              </a:rPr>
              <a:t> </a:t>
            </a:r>
            <a:r>
              <a:rPr lang="en-US" sz="3198" dirty="0" err="1">
                <a:solidFill>
                  <a:srgbClr val="000000"/>
                </a:solidFill>
                <a:latin typeface="Muli Regular"/>
              </a:rPr>
              <a:t>Công</a:t>
            </a:r>
            <a:r>
              <a:rPr lang="en-US" sz="3198" dirty="0">
                <a:solidFill>
                  <a:srgbClr val="000000"/>
                </a:solidFill>
                <a:latin typeface="Muli Regular"/>
              </a:rPr>
              <a:t> </a:t>
            </a:r>
            <a:r>
              <a:rPr lang="en-US" sz="3198" dirty="0" err="1">
                <a:solidFill>
                  <a:srgbClr val="000000"/>
                </a:solidFill>
                <a:latin typeface="Muli Regular"/>
              </a:rPr>
              <a:t>nghệ</a:t>
            </a:r>
            <a:r>
              <a:rPr lang="en-US" sz="3198" dirty="0">
                <a:solidFill>
                  <a:srgbClr val="000000"/>
                </a:solidFill>
                <a:latin typeface="Muli Regular"/>
              </a:rPr>
              <a:t> Thông tin</a:t>
            </a:r>
          </a:p>
          <a:p>
            <a:pPr algn="just">
              <a:lnSpc>
                <a:spcPts val="3837"/>
              </a:lnSpc>
            </a:pPr>
            <a:r>
              <a:rPr lang="en-US" sz="3198" dirty="0">
                <a:solidFill>
                  <a:srgbClr val="000000"/>
                </a:solidFill>
                <a:latin typeface="Muli Regular"/>
              </a:rPr>
              <a:t>Khoa: Khoa </a:t>
            </a:r>
            <a:r>
              <a:rPr lang="en-US" sz="3198" dirty="0" err="1">
                <a:solidFill>
                  <a:srgbClr val="000000"/>
                </a:solidFill>
                <a:latin typeface="Muli Regular"/>
              </a:rPr>
              <a:t>học</a:t>
            </a:r>
            <a:r>
              <a:rPr lang="en-US" sz="3198" dirty="0">
                <a:solidFill>
                  <a:srgbClr val="000000"/>
                </a:solidFill>
                <a:latin typeface="Muli Regular"/>
              </a:rPr>
              <a:t> </a:t>
            </a:r>
            <a:r>
              <a:rPr lang="en-US" sz="3198" dirty="0" err="1">
                <a:solidFill>
                  <a:srgbClr val="000000"/>
                </a:solidFill>
                <a:latin typeface="Muli Regular"/>
              </a:rPr>
              <a:t>Máy</a:t>
            </a:r>
            <a:r>
              <a:rPr lang="en-US" sz="3198" dirty="0">
                <a:solidFill>
                  <a:srgbClr val="000000"/>
                </a:solidFill>
                <a:latin typeface="Muli Regular"/>
              </a:rPr>
              <a:t> </a:t>
            </a:r>
            <a:r>
              <a:rPr lang="en-US" sz="3198" dirty="0" err="1">
                <a:solidFill>
                  <a:srgbClr val="000000"/>
                </a:solidFill>
                <a:latin typeface="Muli Regular"/>
              </a:rPr>
              <a:t>tính</a:t>
            </a:r>
            <a:endParaRPr lang="en-US" sz="3198" dirty="0">
              <a:solidFill>
                <a:srgbClr val="000000"/>
              </a:solidFill>
              <a:latin typeface="Muli Regular"/>
            </a:endParaRPr>
          </a:p>
          <a:p>
            <a:pPr marL="0" lvl="0" indent="0" algn="just">
              <a:lnSpc>
                <a:spcPts val="3837"/>
              </a:lnSpc>
              <a:spcBef>
                <a:spcPct val="0"/>
              </a:spcBef>
            </a:pPr>
            <a:r>
              <a:rPr lang="en-US" sz="3198" dirty="0" err="1">
                <a:solidFill>
                  <a:srgbClr val="000000"/>
                </a:solidFill>
                <a:latin typeface="Muli Regular"/>
              </a:rPr>
              <a:t>Môn</a:t>
            </a:r>
            <a:r>
              <a:rPr lang="en-US" sz="3198" dirty="0">
                <a:solidFill>
                  <a:srgbClr val="000000"/>
                </a:solidFill>
                <a:latin typeface="Muli Regular"/>
              </a:rPr>
              <a:t>: </a:t>
            </a:r>
            <a:r>
              <a:rPr lang="en-US" sz="3198" dirty="0" err="1">
                <a:solidFill>
                  <a:srgbClr val="000000"/>
                </a:solidFill>
                <a:latin typeface="Muli Regular"/>
              </a:rPr>
              <a:t>Trí</a:t>
            </a:r>
            <a:r>
              <a:rPr lang="en-US" sz="3198" dirty="0">
                <a:solidFill>
                  <a:srgbClr val="000000"/>
                </a:solidFill>
                <a:latin typeface="Muli Regular"/>
              </a:rPr>
              <a:t> </a:t>
            </a:r>
            <a:r>
              <a:rPr lang="en-US" sz="3198" dirty="0" err="1">
                <a:solidFill>
                  <a:srgbClr val="000000"/>
                </a:solidFill>
                <a:latin typeface="Muli Regular"/>
              </a:rPr>
              <a:t>tuệ</a:t>
            </a:r>
            <a:r>
              <a:rPr lang="en-US" sz="3198" dirty="0">
                <a:solidFill>
                  <a:srgbClr val="000000"/>
                </a:solidFill>
                <a:latin typeface="Muli Regular"/>
              </a:rPr>
              <a:t> </a:t>
            </a:r>
            <a:r>
              <a:rPr lang="en-US" sz="3198" dirty="0" err="1">
                <a:solidFill>
                  <a:srgbClr val="000000"/>
                </a:solidFill>
                <a:latin typeface="Muli Regular"/>
              </a:rPr>
              <a:t>nhân</a:t>
            </a:r>
            <a:r>
              <a:rPr lang="en-US" sz="3198" dirty="0">
                <a:solidFill>
                  <a:srgbClr val="000000"/>
                </a:solidFill>
                <a:latin typeface="Muli Regular"/>
              </a:rPr>
              <a:t> </a:t>
            </a:r>
            <a:r>
              <a:rPr lang="en-US" sz="3198" dirty="0" err="1">
                <a:solidFill>
                  <a:srgbClr val="000000"/>
                </a:solidFill>
                <a:latin typeface="Muli Regular"/>
              </a:rPr>
              <a:t>tạo</a:t>
            </a:r>
            <a:r>
              <a:rPr lang="en-US" sz="3198" dirty="0">
                <a:solidFill>
                  <a:srgbClr val="000000"/>
                </a:solidFill>
                <a:latin typeface="Muli Regular"/>
              </a:rPr>
              <a:t> – CS106.N21</a:t>
            </a:r>
          </a:p>
        </p:txBody>
      </p:sp>
      <p:sp>
        <p:nvSpPr>
          <p:cNvPr id="3" name="Freeform 3"/>
          <p:cNvSpPr/>
          <p:nvPr/>
        </p:nvSpPr>
        <p:spPr>
          <a:xfrm rot="2151761">
            <a:off x="10912533" y="-4157532"/>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2466310"/>
            <a:ext cx="16230600" cy="2445785"/>
            <a:chOff x="0" y="180975"/>
            <a:chExt cx="21640800" cy="3261046"/>
          </a:xfrm>
        </p:grpSpPr>
        <p:sp>
          <p:nvSpPr>
            <p:cNvPr id="6" name="TextBox 6"/>
            <p:cNvSpPr txBox="1"/>
            <p:nvPr/>
          </p:nvSpPr>
          <p:spPr>
            <a:xfrm>
              <a:off x="0" y="2484495"/>
              <a:ext cx="21640800" cy="957526"/>
            </a:xfrm>
            <a:prstGeom prst="rect">
              <a:avLst/>
            </a:prstGeom>
          </p:spPr>
          <p:txBody>
            <a:bodyPr lIns="0" tIns="0" rIns="0" bIns="0" rtlCol="0" anchor="t">
              <a:spAutoFit/>
            </a:bodyPr>
            <a:lstStyle/>
            <a:p>
              <a:pPr algn="ctr">
                <a:lnSpc>
                  <a:spcPts val="5553"/>
                </a:lnSpc>
              </a:pPr>
              <a:r>
                <a:rPr lang="en-US" sz="4800" dirty="0" err="1">
                  <a:solidFill>
                    <a:srgbClr val="000000"/>
                  </a:solidFill>
                  <a:latin typeface="Muli Regular"/>
                </a:rPr>
                <a:t>Sử</a:t>
              </a:r>
              <a:r>
                <a:rPr lang="en-US" sz="4800" dirty="0">
                  <a:solidFill>
                    <a:srgbClr val="000000"/>
                  </a:solidFill>
                  <a:latin typeface="Muli Regular"/>
                </a:rPr>
                <a:t> </a:t>
              </a:r>
              <a:r>
                <a:rPr lang="en-US" sz="4800" dirty="0" err="1">
                  <a:solidFill>
                    <a:srgbClr val="000000"/>
                  </a:solidFill>
                  <a:latin typeface="Muli Regular"/>
                </a:rPr>
                <a:t>dụng</a:t>
              </a:r>
              <a:r>
                <a:rPr lang="en-US" sz="4800" dirty="0">
                  <a:solidFill>
                    <a:srgbClr val="000000"/>
                  </a:solidFill>
                  <a:latin typeface="Muli Regular"/>
                </a:rPr>
                <a:t> Genetic Algorithm </a:t>
              </a:r>
              <a:r>
                <a:rPr lang="en-US" sz="4800" dirty="0" err="1">
                  <a:solidFill>
                    <a:srgbClr val="000000"/>
                  </a:solidFill>
                  <a:latin typeface="Muli Regular"/>
                </a:rPr>
                <a:t>cho</a:t>
              </a:r>
              <a:r>
                <a:rPr lang="en-US" sz="4800" dirty="0">
                  <a:solidFill>
                    <a:srgbClr val="000000"/>
                  </a:solidFill>
                  <a:latin typeface="Muli Regular"/>
                </a:rPr>
                <a:t> Traveling </a:t>
              </a:r>
              <a:r>
                <a:rPr lang="en-US" sz="4800" dirty="0" err="1">
                  <a:solidFill>
                    <a:srgbClr val="000000"/>
                  </a:solidFill>
                  <a:latin typeface="Muli Regular"/>
                </a:rPr>
                <a:t>Theif</a:t>
              </a:r>
              <a:r>
                <a:rPr lang="en-US" sz="4800" dirty="0">
                  <a:solidFill>
                    <a:srgbClr val="000000"/>
                  </a:solidFill>
                  <a:latin typeface="Muli Regular"/>
                </a:rPr>
                <a:t> Problem </a:t>
              </a:r>
            </a:p>
          </p:txBody>
        </p:sp>
        <p:sp>
          <p:nvSpPr>
            <p:cNvPr id="7" name="TextBox 7"/>
            <p:cNvSpPr txBox="1"/>
            <p:nvPr/>
          </p:nvSpPr>
          <p:spPr>
            <a:xfrm>
              <a:off x="0" y="180975"/>
              <a:ext cx="21640800" cy="1607277"/>
            </a:xfrm>
            <a:prstGeom prst="rect">
              <a:avLst/>
            </a:prstGeom>
          </p:spPr>
          <p:txBody>
            <a:bodyPr lIns="0" tIns="0" rIns="0" bIns="0" rtlCol="0" anchor="t">
              <a:spAutoFit/>
            </a:bodyPr>
            <a:lstStyle/>
            <a:p>
              <a:pPr algn="ctr">
                <a:lnSpc>
                  <a:spcPts val="9396"/>
                </a:lnSpc>
              </a:pPr>
              <a:r>
                <a:rPr lang="en-US" sz="9396" spc="-310" dirty="0" err="1">
                  <a:solidFill>
                    <a:srgbClr val="000000"/>
                  </a:solidFill>
                  <a:latin typeface="Muli Regular Bold"/>
                </a:rPr>
                <a:t>Báo</a:t>
              </a:r>
              <a:r>
                <a:rPr lang="en-US" sz="9396" spc="-310" dirty="0">
                  <a:solidFill>
                    <a:srgbClr val="000000"/>
                  </a:solidFill>
                  <a:latin typeface="Muli Regular Bold"/>
                </a:rPr>
                <a:t> </a:t>
              </a:r>
              <a:r>
                <a:rPr lang="en-US" sz="9396" spc="-310" dirty="0" err="1">
                  <a:solidFill>
                    <a:srgbClr val="000000"/>
                  </a:solidFill>
                  <a:latin typeface="Muli Regular Bold"/>
                </a:rPr>
                <a:t>cáo</a:t>
              </a:r>
              <a:r>
                <a:rPr lang="en-US" sz="9396" spc="-310" dirty="0">
                  <a:solidFill>
                    <a:srgbClr val="000000"/>
                  </a:solidFill>
                  <a:latin typeface="Muli Regular Bold"/>
                </a:rPr>
                <a:t> </a:t>
              </a:r>
              <a:r>
                <a:rPr lang="en-US" sz="9396" spc="-310" dirty="0" err="1">
                  <a:solidFill>
                    <a:srgbClr val="000000"/>
                  </a:solidFill>
                  <a:latin typeface="Muli Regular Bold"/>
                </a:rPr>
                <a:t>đồ</a:t>
              </a:r>
              <a:r>
                <a:rPr lang="en-US" sz="9396" spc="-310" dirty="0">
                  <a:solidFill>
                    <a:srgbClr val="000000"/>
                  </a:solidFill>
                  <a:latin typeface="Muli Regular Bold"/>
                </a:rPr>
                <a:t> </a:t>
              </a:r>
              <a:r>
                <a:rPr lang="en-US" sz="9396" spc="-310" dirty="0" err="1">
                  <a:solidFill>
                    <a:srgbClr val="000000"/>
                  </a:solidFill>
                  <a:latin typeface="Muli Regular Bold"/>
                </a:rPr>
                <a:t>án</a:t>
              </a:r>
              <a:r>
                <a:rPr lang="en-US" sz="9396" spc="-310" dirty="0">
                  <a:solidFill>
                    <a:srgbClr val="000000"/>
                  </a:solidFill>
                  <a:latin typeface="Muli Regular Bold"/>
                </a:rPr>
                <a:t> </a:t>
              </a:r>
            </a:p>
          </p:txBody>
        </p:sp>
      </p:grpSp>
      <p:sp>
        <p:nvSpPr>
          <p:cNvPr id="8" name="TextBox 8"/>
          <p:cNvSpPr txBox="1"/>
          <p:nvPr/>
        </p:nvSpPr>
        <p:spPr>
          <a:xfrm>
            <a:off x="1638300" y="5804511"/>
            <a:ext cx="7505700" cy="2111732"/>
          </a:xfrm>
          <a:prstGeom prst="rect">
            <a:avLst/>
          </a:prstGeom>
        </p:spPr>
        <p:txBody>
          <a:bodyPr wrap="square" lIns="0" tIns="0" rIns="0" bIns="0" rtlCol="0" anchor="t">
            <a:spAutoFit/>
          </a:bodyPr>
          <a:lstStyle/>
          <a:p>
            <a:pPr algn="just">
              <a:lnSpc>
                <a:spcPts val="4200"/>
              </a:lnSpc>
            </a:pPr>
            <a:r>
              <a:rPr lang="en-US" sz="3000" dirty="0">
                <a:solidFill>
                  <a:srgbClr val="000000"/>
                </a:solidFill>
                <a:latin typeface="Muli Regular"/>
              </a:rPr>
              <a:t>Sinh </a:t>
            </a:r>
            <a:r>
              <a:rPr lang="en-US" sz="3000" dirty="0" err="1">
                <a:solidFill>
                  <a:srgbClr val="000000"/>
                </a:solidFill>
                <a:latin typeface="Muli Regular"/>
              </a:rPr>
              <a:t>viên</a:t>
            </a:r>
            <a:r>
              <a:rPr lang="en-US" sz="3000" dirty="0">
                <a:solidFill>
                  <a:srgbClr val="000000"/>
                </a:solidFill>
                <a:latin typeface="Muli Regular"/>
              </a:rPr>
              <a:t> </a:t>
            </a:r>
            <a:r>
              <a:rPr lang="en-US" sz="3000" dirty="0" err="1">
                <a:solidFill>
                  <a:srgbClr val="000000"/>
                </a:solidFill>
                <a:latin typeface="Muli Regular"/>
              </a:rPr>
              <a:t>thực</a:t>
            </a:r>
            <a:r>
              <a:rPr lang="en-US" sz="3000" dirty="0">
                <a:solidFill>
                  <a:srgbClr val="000000"/>
                </a:solidFill>
                <a:latin typeface="Muli Regular"/>
              </a:rPr>
              <a:t> </a:t>
            </a:r>
            <a:r>
              <a:rPr lang="en-US" sz="3000" dirty="0" err="1">
                <a:solidFill>
                  <a:srgbClr val="000000"/>
                </a:solidFill>
                <a:latin typeface="Muli Regular"/>
              </a:rPr>
              <a:t>hiện</a:t>
            </a:r>
            <a:r>
              <a:rPr lang="en-US" sz="3000" dirty="0">
                <a:solidFill>
                  <a:srgbClr val="000000"/>
                </a:solidFill>
                <a:latin typeface="Muli Regular"/>
              </a:rPr>
              <a:t>:</a:t>
            </a:r>
          </a:p>
          <a:p>
            <a:pPr algn="just">
              <a:lnSpc>
                <a:spcPts val="4200"/>
              </a:lnSpc>
            </a:pPr>
            <a:r>
              <a:rPr lang="en-US" sz="3000" dirty="0">
                <a:solidFill>
                  <a:srgbClr val="000000"/>
                </a:solidFill>
                <a:latin typeface="Muli Regular"/>
              </a:rPr>
              <a:t>	Đặng Phước Sang – 21521377</a:t>
            </a:r>
          </a:p>
          <a:p>
            <a:pPr algn="just">
              <a:lnSpc>
                <a:spcPts val="4200"/>
              </a:lnSpc>
            </a:pPr>
            <a:r>
              <a:rPr lang="en-US" sz="3000" dirty="0">
                <a:solidFill>
                  <a:srgbClr val="000000"/>
                </a:solidFill>
                <a:latin typeface="Muli Regular"/>
              </a:rPr>
              <a:t>	Ngô Cao </a:t>
            </a:r>
            <a:r>
              <a:rPr lang="en-US" sz="3000" dirty="0" err="1">
                <a:solidFill>
                  <a:srgbClr val="000000"/>
                </a:solidFill>
                <a:latin typeface="Muli Regular"/>
              </a:rPr>
              <a:t>Lộc</a:t>
            </a:r>
            <a:r>
              <a:rPr lang="en-US" sz="3000" dirty="0">
                <a:solidFill>
                  <a:srgbClr val="000000"/>
                </a:solidFill>
                <a:latin typeface="Muli Regular"/>
              </a:rPr>
              <a:t> - 21521088</a:t>
            </a:r>
          </a:p>
          <a:p>
            <a:pPr algn="just">
              <a:lnSpc>
                <a:spcPts val="4200"/>
              </a:lnSpc>
            </a:pPr>
            <a:r>
              <a:rPr lang="en-US" sz="3000" dirty="0">
                <a:solidFill>
                  <a:srgbClr val="000000"/>
                </a:solidFill>
                <a:latin typeface="Muli Regular"/>
              </a:rPr>
              <a:t>	Đặng Quang </a:t>
            </a:r>
            <a:r>
              <a:rPr lang="en-US" sz="3000" dirty="0" err="1">
                <a:solidFill>
                  <a:srgbClr val="000000"/>
                </a:solidFill>
                <a:latin typeface="Muli Regular"/>
              </a:rPr>
              <a:t>Hải</a:t>
            </a:r>
            <a:r>
              <a:rPr lang="en-US" sz="3000" dirty="0">
                <a:solidFill>
                  <a:srgbClr val="000000"/>
                </a:solidFill>
                <a:latin typeface="Muli Regular"/>
              </a:rPr>
              <a:t> - 21520027</a:t>
            </a:r>
          </a:p>
        </p:txBody>
      </p:sp>
      <p:pic>
        <p:nvPicPr>
          <p:cNvPr id="10" name="Picture 9" descr="A picture containing logo, graphics, clipart, symbol&#10;&#10;Description automatically generated">
            <a:extLst>
              <a:ext uri="{FF2B5EF4-FFF2-40B4-BE49-F238E27FC236}">
                <a16:creationId xmlns:a16="http://schemas.microsoft.com/office/drawing/2014/main" id="{3CEC2CE5-6829-BD96-68B2-8B7BB0415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2394"/>
            <a:ext cx="2057400" cy="1701312"/>
          </a:xfrm>
          <a:prstGeom prst="rect">
            <a:avLst/>
          </a:prstGeom>
        </p:spPr>
      </p:pic>
      <p:sp>
        <p:nvSpPr>
          <p:cNvPr id="11" name="TextBox 8">
            <a:extLst>
              <a:ext uri="{FF2B5EF4-FFF2-40B4-BE49-F238E27FC236}">
                <a16:creationId xmlns:a16="http://schemas.microsoft.com/office/drawing/2014/main" id="{44225242-34FC-5144-3414-9E1B6771A276}"/>
              </a:ext>
            </a:extLst>
          </p:cNvPr>
          <p:cNvSpPr txBox="1"/>
          <p:nvPr/>
        </p:nvSpPr>
        <p:spPr>
          <a:xfrm>
            <a:off x="9144000" y="5771539"/>
            <a:ext cx="7505700" cy="1034514"/>
          </a:xfrm>
          <a:prstGeom prst="rect">
            <a:avLst/>
          </a:prstGeom>
        </p:spPr>
        <p:txBody>
          <a:bodyPr wrap="square" lIns="0" tIns="0" rIns="0" bIns="0" rtlCol="0" anchor="t">
            <a:spAutoFit/>
          </a:bodyPr>
          <a:lstStyle/>
          <a:p>
            <a:pPr algn="just">
              <a:lnSpc>
                <a:spcPts val="4200"/>
              </a:lnSpc>
            </a:pPr>
            <a:r>
              <a:rPr lang="en-US" sz="3000" dirty="0" err="1">
                <a:solidFill>
                  <a:srgbClr val="000000"/>
                </a:solidFill>
                <a:latin typeface="Muli Regular"/>
              </a:rPr>
              <a:t>Giáo</a:t>
            </a:r>
            <a:r>
              <a:rPr lang="en-US" sz="3000" dirty="0">
                <a:solidFill>
                  <a:srgbClr val="000000"/>
                </a:solidFill>
                <a:latin typeface="Muli Regular"/>
              </a:rPr>
              <a:t> </a:t>
            </a:r>
            <a:r>
              <a:rPr lang="en-US" sz="3000" dirty="0" err="1">
                <a:solidFill>
                  <a:srgbClr val="000000"/>
                </a:solidFill>
                <a:latin typeface="Muli Regular"/>
              </a:rPr>
              <a:t>viên</a:t>
            </a:r>
            <a:r>
              <a:rPr lang="en-US" sz="3000" dirty="0">
                <a:solidFill>
                  <a:srgbClr val="000000"/>
                </a:solidFill>
                <a:latin typeface="Muli Regular"/>
              </a:rPr>
              <a:t> </a:t>
            </a:r>
            <a:r>
              <a:rPr lang="en-US" sz="3000" dirty="0" err="1">
                <a:solidFill>
                  <a:srgbClr val="000000"/>
                </a:solidFill>
                <a:latin typeface="Muli Regular"/>
              </a:rPr>
              <a:t>hướng</a:t>
            </a:r>
            <a:r>
              <a:rPr lang="en-US" sz="3000" dirty="0">
                <a:solidFill>
                  <a:srgbClr val="000000"/>
                </a:solidFill>
                <a:latin typeface="Muli Regular"/>
              </a:rPr>
              <a:t> </a:t>
            </a:r>
            <a:r>
              <a:rPr lang="en-US" sz="3000" dirty="0" err="1">
                <a:solidFill>
                  <a:srgbClr val="000000"/>
                </a:solidFill>
                <a:latin typeface="Muli Regular"/>
              </a:rPr>
              <a:t>dẫn</a:t>
            </a:r>
            <a:r>
              <a:rPr lang="en-US" sz="3000" dirty="0">
                <a:solidFill>
                  <a:srgbClr val="000000"/>
                </a:solidFill>
                <a:latin typeface="Muli Regular"/>
              </a:rPr>
              <a:t>:</a:t>
            </a:r>
          </a:p>
          <a:p>
            <a:pPr algn="just">
              <a:lnSpc>
                <a:spcPts val="4200"/>
              </a:lnSpc>
            </a:pPr>
            <a:r>
              <a:rPr lang="en-US" sz="3000" dirty="0">
                <a:solidFill>
                  <a:srgbClr val="000000"/>
                </a:solidFill>
                <a:latin typeface="Muli Regular"/>
              </a:rPr>
              <a:t>	TS. </a:t>
            </a:r>
            <a:r>
              <a:rPr lang="en-US" sz="3000" dirty="0" err="1">
                <a:solidFill>
                  <a:srgbClr val="000000"/>
                </a:solidFill>
                <a:latin typeface="Muli Regular"/>
              </a:rPr>
              <a:t>Lương</a:t>
            </a:r>
            <a:r>
              <a:rPr lang="en-US" sz="3000" dirty="0">
                <a:solidFill>
                  <a:srgbClr val="000000"/>
                </a:solidFill>
                <a:latin typeface="Muli Regular"/>
              </a:rPr>
              <a:t> </a:t>
            </a:r>
            <a:r>
              <a:rPr lang="en-US" sz="3000" dirty="0" err="1">
                <a:solidFill>
                  <a:srgbClr val="000000"/>
                </a:solidFill>
                <a:latin typeface="Muli Regular"/>
              </a:rPr>
              <a:t>Ngọc</a:t>
            </a:r>
            <a:r>
              <a:rPr lang="en-US" sz="3000" dirty="0">
                <a:solidFill>
                  <a:srgbClr val="000000"/>
                </a:solidFill>
                <a:latin typeface="Muli Regular"/>
              </a:rPr>
              <a:t> Hoàng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61234"/>
            <a:ext cx="5129784" cy="8374722"/>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100" kern="1200" spc="-60">
                <a:solidFill>
                  <a:schemeClr val="tx1"/>
                </a:solidFill>
                <a:latin typeface="+mj-lt"/>
                <a:ea typeface="+mj-ea"/>
                <a:cs typeface="+mj-cs"/>
              </a:rPr>
              <a:t>Giới thiệu về TSP</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00800" y="946404"/>
            <a:ext cx="27432" cy="8385571"/>
          </a:xfrm>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 name="connsiteX0" fmla="*/ 0 w 27432"/>
              <a:gd name="connsiteY0" fmla="*/ 0 h 8385571"/>
              <a:gd name="connsiteX1" fmla="*/ 27432 w 27432"/>
              <a:gd name="connsiteY1" fmla="*/ 0 h 8385571"/>
              <a:gd name="connsiteX2" fmla="*/ 27432 w 27432"/>
              <a:gd name="connsiteY2" fmla="*/ 698798 h 8385571"/>
              <a:gd name="connsiteX3" fmla="*/ 27432 w 27432"/>
              <a:gd name="connsiteY3" fmla="*/ 1397595 h 8385571"/>
              <a:gd name="connsiteX4" fmla="*/ 27432 w 27432"/>
              <a:gd name="connsiteY4" fmla="*/ 2180248 h 8385571"/>
              <a:gd name="connsiteX5" fmla="*/ 27432 w 27432"/>
              <a:gd name="connsiteY5" fmla="*/ 2711335 h 8385571"/>
              <a:gd name="connsiteX6" fmla="*/ 27432 w 27432"/>
              <a:gd name="connsiteY6" fmla="*/ 3493988 h 8385571"/>
              <a:gd name="connsiteX7" fmla="*/ 27432 w 27432"/>
              <a:gd name="connsiteY7" fmla="*/ 4360497 h 8385571"/>
              <a:gd name="connsiteX8" fmla="*/ 27432 w 27432"/>
              <a:gd name="connsiteY8" fmla="*/ 5059295 h 8385571"/>
              <a:gd name="connsiteX9" fmla="*/ 27432 w 27432"/>
              <a:gd name="connsiteY9" fmla="*/ 5758092 h 8385571"/>
              <a:gd name="connsiteX10" fmla="*/ 27432 w 27432"/>
              <a:gd name="connsiteY10" fmla="*/ 6373034 h 8385571"/>
              <a:gd name="connsiteX11" fmla="*/ 27432 w 27432"/>
              <a:gd name="connsiteY11" fmla="*/ 6987976 h 8385571"/>
              <a:gd name="connsiteX12" fmla="*/ 27432 w 27432"/>
              <a:gd name="connsiteY12" fmla="*/ 7770629 h 8385571"/>
              <a:gd name="connsiteX13" fmla="*/ 27432 w 27432"/>
              <a:gd name="connsiteY13" fmla="*/ 8385571 h 8385571"/>
              <a:gd name="connsiteX14" fmla="*/ 0 w 27432"/>
              <a:gd name="connsiteY14" fmla="*/ 8385571 h 8385571"/>
              <a:gd name="connsiteX15" fmla="*/ 0 w 27432"/>
              <a:gd name="connsiteY15" fmla="*/ 7602918 h 8385571"/>
              <a:gd name="connsiteX16" fmla="*/ 0 w 27432"/>
              <a:gd name="connsiteY16" fmla="*/ 6987976 h 8385571"/>
              <a:gd name="connsiteX17" fmla="*/ 0 w 27432"/>
              <a:gd name="connsiteY17" fmla="*/ 6373034 h 8385571"/>
              <a:gd name="connsiteX18" fmla="*/ 0 w 27432"/>
              <a:gd name="connsiteY18" fmla="*/ 5758092 h 8385571"/>
              <a:gd name="connsiteX19" fmla="*/ 0 w 27432"/>
              <a:gd name="connsiteY19" fmla="*/ 5310862 h 8385571"/>
              <a:gd name="connsiteX20" fmla="*/ 0 w 27432"/>
              <a:gd name="connsiteY20" fmla="*/ 4444353 h 8385571"/>
              <a:gd name="connsiteX21" fmla="*/ 0 w 27432"/>
              <a:gd name="connsiteY21" fmla="*/ 3577844 h 8385571"/>
              <a:gd name="connsiteX22" fmla="*/ 0 w 27432"/>
              <a:gd name="connsiteY22" fmla="*/ 2711335 h 8385571"/>
              <a:gd name="connsiteX23" fmla="*/ 0 w 27432"/>
              <a:gd name="connsiteY23" fmla="*/ 2180248 h 8385571"/>
              <a:gd name="connsiteX24" fmla="*/ 0 w 27432"/>
              <a:gd name="connsiteY24" fmla="*/ 1313739 h 8385571"/>
              <a:gd name="connsiteX25" fmla="*/ 0 w 27432"/>
              <a:gd name="connsiteY25" fmla="*/ 698798 h 8385571"/>
              <a:gd name="connsiteX26" fmla="*/ 0 w 27432"/>
              <a:gd name="connsiteY26"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432" h="8385571" fill="none" extrusionOk="0">
                <a:moveTo>
                  <a:pt x="0" y="0"/>
                </a:moveTo>
                <a:cubicBezTo>
                  <a:pt x="7716" y="-895"/>
                  <a:pt x="19287" y="-1438"/>
                  <a:pt x="27432" y="0"/>
                </a:cubicBezTo>
                <a:cubicBezTo>
                  <a:pt x="-17828" y="348069"/>
                  <a:pt x="2238" y="400810"/>
                  <a:pt x="27432" y="782653"/>
                </a:cubicBezTo>
                <a:cubicBezTo>
                  <a:pt x="60803" y="1162799"/>
                  <a:pt x="39328" y="1204429"/>
                  <a:pt x="27432" y="1313739"/>
                </a:cubicBezTo>
                <a:cubicBezTo>
                  <a:pt x="28128" y="1388570"/>
                  <a:pt x="49045" y="1735602"/>
                  <a:pt x="27432" y="2012537"/>
                </a:cubicBezTo>
                <a:cubicBezTo>
                  <a:pt x="-5512" y="2247168"/>
                  <a:pt x="32360" y="2271510"/>
                  <a:pt x="27432" y="2459767"/>
                </a:cubicBezTo>
                <a:cubicBezTo>
                  <a:pt x="-4721" y="2610808"/>
                  <a:pt x="56558" y="2882445"/>
                  <a:pt x="27432" y="3074709"/>
                </a:cubicBezTo>
                <a:cubicBezTo>
                  <a:pt x="35628" y="3280290"/>
                  <a:pt x="34356" y="3434603"/>
                  <a:pt x="27432" y="3605796"/>
                </a:cubicBezTo>
                <a:cubicBezTo>
                  <a:pt x="24847" y="3805586"/>
                  <a:pt x="23940" y="4045281"/>
                  <a:pt x="27432" y="4220737"/>
                </a:cubicBezTo>
                <a:cubicBezTo>
                  <a:pt x="22578" y="4443338"/>
                  <a:pt x="21393" y="4519722"/>
                  <a:pt x="27432" y="4751824"/>
                </a:cubicBezTo>
                <a:cubicBezTo>
                  <a:pt x="39141" y="4987724"/>
                  <a:pt x="41044" y="4996511"/>
                  <a:pt x="27432" y="5199054"/>
                </a:cubicBezTo>
                <a:cubicBezTo>
                  <a:pt x="12341" y="5395350"/>
                  <a:pt x="57675" y="5761927"/>
                  <a:pt x="27432" y="5981707"/>
                </a:cubicBezTo>
                <a:cubicBezTo>
                  <a:pt x="-14780" y="6237248"/>
                  <a:pt x="29235" y="6373115"/>
                  <a:pt x="27432" y="6596649"/>
                </a:cubicBezTo>
                <a:cubicBezTo>
                  <a:pt x="19709" y="6802363"/>
                  <a:pt x="40017" y="7216080"/>
                  <a:pt x="27432" y="7379302"/>
                </a:cubicBezTo>
                <a:cubicBezTo>
                  <a:pt x="36089" y="7547914"/>
                  <a:pt x="43261" y="8085746"/>
                  <a:pt x="27432" y="8385571"/>
                </a:cubicBezTo>
                <a:cubicBezTo>
                  <a:pt x="15830" y="8383923"/>
                  <a:pt x="7215" y="8385869"/>
                  <a:pt x="0" y="8385571"/>
                </a:cubicBezTo>
                <a:cubicBezTo>
                  <a:pt x="-3878" y="8192616"/>
                  <a:pt x="-38742" y="7836996"/>
                  <a:pt x="0" y="7686773"/>
                </a:cubicBezTo>
                <a:cubicBezTo>
                  <a:pt x="6890" y="7529932"/>
                  <a:pt x="1682" y="7267645"/>
                  <a:pt x="0" y="7155687"/>
                </a:cubicBezTo>
                <a:cubicBezTo>
                  <a:pt x="-64096" y="7031864"/>
                  <a:pt x="73295" y="6633091"/>
                  <a:pt x="0" y="6373034"/>
                </a:cubicBezTo>
                <a:cubicBezTo>
                  <a:pt x="-47205" y="6106219"/>
                  <a:pt x="12898" y="6076696"/>
                  <a:pt x="0" y="5841948"/>
                </a:cubicBezTo>
                <a:cubicBezTo>
                  <a:pt x="-36210" y="5630496"/>
                  <a:pt x="-25463" y="5388784"/>
                  <a:pt x="0" y="5227006"/>
                </a:cubicBezTo>
                <a:cubicBezTo>
                  <a:pt x="-4649" y="5027263"/>
                  <a:pt x="4826" y="4836966"/>
                  <a:pt x="0" y="4695920"/>
                </a:cubicBezTo>
                <a:cubicBezTo>
                  <a:pt x="-26137" y="4577390"/>
                  <a:pt x="-82580" y="4191226"/>
                  <a:pt x="0" y="3913266"/>
                </a:cubicBezTo>
                <a:cubicBezTo>
                  <a:pt x="16315" y="3634889"/>
                  <a:pt x="-39360" y="3503095"/>
                  <a:pt x="0" y="3214469"/>
                </a:cubicBezTo>
                <a:cubicBezTo>
                  <a:pt x="24330" y="2908091"/>
                  <a:pt x="20437" y="2888381"/>
                  <a:pt x="0" y="2599527"/>
                </a:cubicBezTo>
                <a:cubicBezTo>
                  <a:pt x="-46439" y="2325029"/>
                  <a:pt x="-27497" y="2178566"/>
                  <a:pt x="0" y="1816874"/>
                </a:cubicBezTo>
                <a:cubicBezTo>
                  <a:pt x="22400" y="1455534"/>
                  <a:pt x="14058" y="1441401"/>
                  <a:pt x="0" y="1285788"/>
                </a:cubicBezTo>
                <a:cubicBezTo>
                  <a:pt x="6253" y="1089326"/>
                  <a:pt x="47252" y="479096"/>
                  <a:pt x="0" y="0"/>
                </a:cubicBezTo>
                <a:close/>
              </a:path>
              <a:path w="27432" h="8385571" stroke="0" extrusionOk="0">
                <a:moveTo>
                  <a:pt x="0" y="0"/>
                </a:moveTo>
                <a:cubicBezTo>
                  <a:pt x="7083" y="1361"/>
                  <a:pt x="14241" y="-309"/>
                  <a:pt x="27432" y="0"/>
                </a:cubicBezTo>
                <a:cubicBezTo>
                  <a:pt x="1631" y="123947"/>
                  <a:pt x="12503" y="445827"/>
                  <a:pt x="27432" y="698798"/>
                </a:cubicBezTo>
                <a:cubicBezTo>
                  <a:pt x="66561" y="969287"/>
                  <a:pt x="16529" y="1226992"/>
                  <a:pt x="27432" y="1397595"/>
                </a:cubicBezTo>
                <a:cubicBezTo>
                  <a:pt x="60067" y="1549640"/>
                  <a:pt x="25878" y="1835984"/>
                  <a:pt x="27432" y="2180248"/>
                </a:cubicBezTo>
                <a:cubicBezTo>
                  <a:pt x="18981" y="2529347"/>
                  <a:pt x="34451" y="2447303"/>
                  <a:pt x="27432" y="2711335"/>
                </a:cubicBezTo>
                <a:cubicBezTo>
                  <a:pt x="27428" y="2962073"/>
                  <a:pt x="42092" y="3158673"/>
                  <a:pt x="27432" y="3493988"/>
                </a:cubicBezTo>
                <a:cubicBezTo>
                  <a:pt x="-32845" y="3840696"/>
                  <a:pt x="65820" y="4204072"/>
                  <a:pt x="27432" y="4360497"/>
                </a:cubicBezTo>
                <a:cubicBezTo>
                  <a:pt x="6136" y="4503350"/>
                  <a:pt x="-11234" y="4735902"/>
                  <a:pt x="27432" y="5059295"/>
                </a:cubicBezTo>
                <a:cubicBezTo>
                  <a:pt x="30405" y="5382700"/>
                  <a:pt x="10180" y="5530909"/>
                  <a:pt x="27432" y="5758092"/>
                </a:cubicBezTo>
                <a:cubicBezTo>
                  <a:pt x="69020" y="6009683"/>
                  <a:pt x="76358" y="6191725"/>
                  <a:pt x="27432" y="6373034"/>
                </a:cubicBezTo>
                <a:cubicBezTo>
                  <a:pt x="35948" y="6536031"/>
                  <a:pt x="54232" y="6758848"/>
                  <a:pt x="27432" y="6987976"/>
                </a:cubicBezTo>
                <a:cubicBezTo>
                  <a:pt x="36294" y="7176800"/>
                  <a:pt x="51179" y="7544168"/>
                  <a:pt x="27432" y="7770629"/>
                </a:cubicBezTo>
                <a:cubicBezTo>
                  <a:pt x="10717" y="8056096"/>
                  <a:pt x="-21136" y="8214498"/>
                  <a:pt x="27432" y="8385571"/>
                </a:cubicBezTo>
                <a:cubicBezTo>
                  <a:pt x="20948" y="8386290"/>
                  <a:pt x="7096" y="8383852"/>
                  <a:pt x="0" y="8385571"/>
                </a:cubicBezTo>
                <a:cubicBezTo>
                  <a:pt x="-33379" y="8192747"/>
                  <a:pt x="10917" y="7941277"/>
                  <a:pt x="0" y="7602918"/>
                </a:cubicBezTo>
                <a:cubicBezTo>
                  <a:pt x="18665" y="7284993"/>
                  <a:pt x="12769" y="7253182"/>
                  <a:pt x="0" y="6987976"/>
                </a:cubicBezTo>
                <a:cubicBezTo>
                  <a:pt x="-8308" y="6717391"/>
                  <a:pt x="3146" y="6638116"/>
                  <a:pt x="0" y="6373034"/>
                </a:cubicBezTo>
                <a:cubicBezTo>
                  <a:pt x="-3060" y="6095548"/>
                  <a:pt x="-35521" y="6053792"/>
                  <a:pt x="0" y="5758092"/>
                </a:cubicBezTo>
                <a:cubicBezTo>
                  <a:pt x="18030" y="5470802"/>
                  <a:pt x="-6453" y="5480709"/>
                  <a:pt x="0" y="5310862"/>
                </a:cubicBezTo>
                <a:cubicBezTo>
                  <a:pt x="-15120" y="5123673"/>
                  <a:pt x="-21074" y="4729197"/>
                  <a:pt x="0" y="4444353"/>
                </a:cubicBezTo>
                <a:cubicBezTo>
                  <a:pt x="-53222" y="4136323"/>
                  <a:pt x="-37575" y="3880282"/>
                  <a:pt x="0" y="3577844"/>
                </a:cubicBezTo>
                <a:cubicBezTo>
                  <a:pt x="4043" y="3317408"/>
                  <a:pt x="-32045" y="3065239"/>
                  <a:pt x="0" y="2711335"/>
                </a:cubicBezTo>
                <a:cubicBezTo>
                  <a:pt x="4021" y="2351216"/>
                  <a:pt x="-886" y="2313443"/>
                  <a:pt x="0" y="2180248"/>
                </a:cubicBezTo>
                <a:cubicBezTo>
                  <a:pt x="-10713" y="2032951"/>
                  <a:pt x="11738" y="1624973"/>
                  <a:pt x="0" y="1313739"/>
                </a:cubicBezTo>
                <a:cubicBezTo>
                  <a:pt x="-5866" y="986131"/>
                  <a:pt x="8101" y="915443"/>
                  <a:pt x="0" y="698798"/>
                </a:cubicBezTo>
                <a:cubicBezTo>
                  <a:pt x="60001" y="474308"/>
                  <a:pt x="-29077" y="220693"/>
                  <a:pt x="0" y="0"/>
                </a:cubicBezTo>
                <a:close/>
              </a:path>
              <a:path w="27432" h="8385571" fill="none" stroke="0" extrusionOk="0">
                <a:moveTo>
                  <a:pt x="0" y="0"/>
                </a:moveTo>
                <a:cubicBezTo>
                  <a:pt x="7190" y="56"/>
                  <a:pt x="18488" y="-244"/>
                  <a:pt x="27432" y="0"/>
                </a:cubicBezTo>
                <a:cubicBezTo>
                  <a:pt x="-5764" y="336675"/>
                  <a:pt x="-1132" y="415975"/>
                  <a:pt x="27432" y="782653"/>
                </a:cubicBezTo>
                <a:cubicBezTo>
                  <a:pt x="54628" y="1156853"/>
                  <a:pt x="27475" y="1207941"/>
                  <a:pt x="27432" y="1313739"/>
                </a:cubicBezTo>
                <a:cubicBezTo>
                  <a:pt x="18081" y="1421346"/>
                  <a:pt x="13794" y="1779654"/>
                  <a:pt x="27432" y="2012537"/>
                </a:cubicBezTo>
                <a:cubicBezTo>
                  <a:pt x="6438" y="2246670"/>
                  <a:pt x="33759" y="2280545"/>
                  <a:pt x="27432" y="2459767"/>
                </a:cubicBezTo>
                <a:cubicBezTo>
                  <a:pt x="38672" y="2622747"/>
                  <a:pt x="19921" y="2846497"/>
                  <a:pt x="27432" y="3074709"/>
                </a:cubicBezTo>
                <a:cubicBezTo>
                  <a:pt x="28439" y="3281383"/>
                  <a:pt x="17764" y="3432144"/>
                  <a:pt x="27432" y="3605796"/>
                </a:cubicBezTo>
                <a:cubicBezTo>
                  <a:pt x="-7081" y="3767497"/>
                  <a:pt x="25511" y="3958053"/>
                  <a:pt x="27432" y="4220737"/>
                </a:cubicBezTo>
                <a:cubicBezTo>
                  <a:pt x="21278" y="4421560"/>
                  <a:pt x="24232" y="4521670"/>
                  <a:pt x="27432" y="4751824"/>
                </a:cubicBezTo>
                <a:cubicBezTo>
                  <a:pt x="37167" y="4987114"/>
                  <a:pt x="44285" y="4995889"/>
                  <a:pt x="27432" y="5199054"/>
                </a:cubicBezTo>
                <a:cubicBezTo>
                  <a:pt x="16561" y="5425069"/>
                  <a:pt x="28777" y="5736336"/>
                  <a:pt x="27432" y="5981707"/>
                </a:cubicBezTo>
                <a:cubicBezTo>
                  <a:pt x="6411" y="6219575"/>
                  <a:pt x="47759" y="6356578"/>
                  <a:pt x="27432" y="6596649"/>
                </a:cubicBezTo>
                <a:cubicBezTo>
                  <a:pt x="38413" y="6813532"/>
                  <a:pt x="44428" y="7193061"/>
                  <a:pt x="27432" y="7379302"/>
                </a:cubicBezTo>
                <a:cubicBezTo>
                  <a:pt x="30186" y="7545275"/>
                  <a:pt x="442" y="8110345"/>
                  <a:pt x="27432" y="8385571"/>
                </a:cubicBezTo>
                <a:cubicBezTo>
                  <a:pt x="14509" y="8385967"/>
                  <a:pt x="9680" y="8385366"/>
                  <a:pt x="0" y="8385571"/>
                </a:cubicBezTo>
                <a:cubicBezTo>
                  <a:pt x="-15604" y="8193027"/>
                  <a:pt x="3739" y="7851735"/>
                  <a:pt x="0" y="7686773"/>
                </a:cubicBezTo>
                <a:cubicBezTo>
                  <a:pt x="9440" y="7517004"/>
                  <a:pt x="29245" y="7270953"/>
                  <a:pt x="0" y="7155687"/>
                </a:cubicBezTo>
                <a:cubicBezTo>
                  <a:pt x="12534" y="7046799"/>
                  <a:pt x="52963" y="6630032"/>
                  <a:pt x="0" y="6373034"/>
                </a:cubicBezTo>
                <a:cubicBezTo>
                  <a:pt x="-39210" y="6106065"/>
                  <a:pt x="11837" y="6071765"/>
                  <a:pt x="0" y="5841948"/>
                </a:cubicBezTo>
                <a:cubicBezTo>
                  <a:pt x="-3572" y="5614054"/>
                  <a:pt x="-27369" y="5380739"/>
                  <a:pt x="0" y="5227006"/>
                </a:cubicBezTo>
                <a:cubicBezTo>
                  <a:pt x="29129" y="5050920"/>
                  <a:pt x="-4061" y="4827268"/>
                  <a:pt x="0" y="4695920"/>
                </a:cubicBezTo>
                <a:cubicBezTo>
                  <a:pt x="-47492" y="4620945"/>
                  <a:pt x="-51791" y="4188997"/>
                  <a:pt x="0" y="3913266"/>
                </a:cubicBezTo>
                <a:cubicBezTo>
                  <a:pt x="35829" y="3615149"/>
                  <a:pt x="-31595" y="3519387"/>
                  <a:pt x="0" y="3214469"/>
                </a:cubicBezTo>
                <a:cubicBezTo>
                  <a:pt x="23453" y="2908747"/>
                  <a:pt x="21045" y="2884522"/>
                  <a:pt x="0" y="2599527"/>
                </a:cubicBezTo>
                <a:cubicBezTo>
                  <a:pt x="3649" y="2294308"/>
                  <a:pt x="-26636" y="2190726"/>
                  <a:pt x="0" y="1816874"/>
                </a:cubicBezTo>
                <a:cubicBezTo>
                  <a:pt x="24215" y="1454359"/>
                  <a:pt x="13011" y="1442522"/>
                  <a:pt x="0" y="1285788"/>
                </a:cubicBezTo>
                <a:cubicBezTo>
                  <a:pt x="-59449" y="1127191"/>
                  <a:pt x="22383" y="42199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27432"/>
                      <a:gd name="connsiteY0" fmla="*/ 0 h 8385571"/>
                      <a:gd name="connsiteX1" fmla="*/ 27432 w 27432"/>
                      <a:gd name="connsiteY1" fmla="*/ 0 h 8385571"/>
                      <a:gd name="connsiteX2" fmla="*/ 27432 w 27432"/>
                      <a:gd name="connsiteY2" fmla="*/ 782653 h 8385571"/>
                      <a:gd name="connsiteX3" fmla="*/ 27432 w 27432"/>
                      <a:gd name="connsiteY3" fmla="*/ 1313739 h 8385571"/>
                      <a:gd name="connsiteX4" fmla="*/ 27432 w 27432"/>
                      <a:gd name="connsiteY4" fmla="*/ 2012537 h 8385571"/>
                      <a:gd name="connsiteX5" fmla="*/ 27432 w 27432"/>
                      <a:gd name="connsiteY5" fmla="*/ 2459767 h 8385571"/>
                      <a:gd name="connsiteX6" fmla="*/ 27432 w 27432"/>
                      <a:gd name="connsiteY6" fmla="*/ 3074709 h 8385571"/>
                      <a:gd name="connsiteX7" fmla="*/ 27432 w 27432"/>
                      <a:gd name="connsiteY7" fmla="*/ 3605796 h 8385571"/>
                      <a:gd name="connsiteX8" fmla="*/ 27432 w 27432"/>
                      <a:gd name="connsiteY8" fmla="*/ 4220737 h 8385571"/>
                      <a:gd name="connsiteX9" fmla="*/ 27432 w 27432"/>
                      <a:gd name="connsiteY9" fmla="*/ 4751824 h 8385571"/>
                      <a:gd name="connsiteX10" fmla="*/ 27432 w 27432"/>
                      <a:gd name="connsiteY10" fmla="*/ 5199054 h 8385571"/>
                      <a:gd name="connsiteX11" fmla="*/ 27432 w 27432"/>
                      <a:gd name="connsiteY11" fmla="*/ 5981707 h 8385571"/>
                      <a:gd name="connsiteX12" fmla="*/ 27432 w 27432"/>
                      <a:gd name="connsiteY12" fmla="*/ 6596649 h 8385571"/>
                      <a:gd name="connsiteX13" fmla="*/ 27432 w 27432"/>
                      <a:gd name="connsiteY13" fmla="*/ 7379302 h 8385571"/>
                      <a:gd name="connsiteX14" fmla="*/ 27432 w 27432"/>
                      <a:gd name="connsiteY14" fmla="*/ 8385571 h 8385571"/>
                      <a:gd name="connsiteX15" fmla="*/ 0 w 27432"/>
                      <a:gd name="connsiteY15" fmla="*/ 8385571 h 8385571"/>
                      <a:gd name="connsiteX16" fmla="*/ 0 w 27432"/>
                      <a:gd name="connsiteY16" fmla="*/ 7686773 h 8385571"/>
                      <a:gd name="connsiteX17" fmla="*/ 0 w 27432"/>
                      <a:gd name="connsiteY17" fmla="*/ 7155687 h 8385571"/>
                      <a:gd name="connsiteX18" fmla="*/ 0 w 27432"/>
                      <a:gd name="connsiteY18" fmla="*/ 6373034 h 8385571"/>
                      <a:gd name="connsiteX19" fmla="*/ 0 w 27432"/>
                      <a:gd name="connsiteY19" fmla="*/ 5841948 h 8385571"/>
                      <a:gd name="connsiteX20" fmla="*/ 0 w 27432"/>
                      <a:gd name="connsiteY20" fmla="*/ 5227006 h 8385571"/>
                      <a:gd name="connsiteX21" fmla="*/ 0 w 27432"/>
                      <a:gd name="connsiteY21" fmla="*/ 4695920 h 8385571"/>
                      <a:gd name="connsiteX22" fmla="*/ 0 w 27432"/>
                      <a:gd name="connsiteY22" fmla="*/ 3913266 h 8385571"/>
                      <a:gd name="connsiteX23" fmla="*/ 0 w 27432"/>
                      <a:gd name="connsiteY23" fmla="*/ 3214469 h 8385571"/>
                      <a:gd name="connsiteX24" fmla="*/ 0 w 27432"/>
                      <a:gd name="connsiteY24" fmla="*/ 2599527 h 8385571"/>
                      <a:gd name="connsiteX25" fmla="*/ 0 w 27432"/>
                      <a:gd name="connsiteY25" fmla="*/ 1816874 h 8385571"/>
                      <a:gd name="connsiteX26" fmla="*/ 0 w 27432"/>
                      <a:gd name="connsiteY26" fmla="*/ 1285788 h 8385571"/>
                      <a:gd name="connsiteX27" fmla="*/ 0 w 27432"/>
                      <a:gd name="connsiteY27" fmla="*/ 0 h 838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2" h="8385571" fill="none" extrusionOk="0">
                        <a:moveTo>
                          <a:pt x="0" y="0"/>
                        </a:moveTo>
                        <a:cubicBezTo>
                          <a:pt x="6445" y="-74"/>
                          <a:pt x="19313" y="-390"/>
                          <a:pt x="27432" y="0"/>
                        </a:cubicBezTo>
                        <a:cubicBezTo>
                          <a:pt x="-4661" y="346694"/>
                          <a:pt x="-1287" y="402533"/>
                          <a:pt x="27432" y="782653"/>
                        </a:cubicBezTo>
                        <a:cubicBezTo>
                          <a:pt x="56151" y="1162773"/>
                          <a:pt x="32971" y="1199138"/>
                          <a:pt x="27432" y="1313739"/>
                        </a:cubicBezTo>
                        <a:cubicBezTo>
                          <a:pt x="21893" y="1428340"/>
                          <a:pt x="53461" y="1776996"/>
                          <a:pt x="27432" y="2012537"/>
                        </a:cubicBezTo>
                        <a:cubicBezTo>
                          <a:pt x="1403" y="2248078"/>
                          <a:pt x="30613" y="2272850"/>
                          <a:pt x="27432" y="2459767"/>
                        </a:cubicBezTo>
                        <a:cubicBezTo>
                          <a:pt x="24252" y="2646684"/>
                          <a:pt x="22872" y="2864522"/>
                          <a:pt x="27432" y="3074709"/>
                        </a:cubicBezTo>
                        <a:cubicBezTo>
                          <a:pt x="31992" y="3284896"/>
                          <a:pt x="16596" y="3424146"/>
                          <a:pt x="27432" y="3605796"/>
                        </a:cubicBezTo>
                        <a:cubicBezTo>
                          <a:pt x="38268" y="3787446"/>
                          <a:pt x="34178" y="4002777"/>
                          <a:pt x="27432" y="4220737"/>
                        </a:cubicBezTo>
                        <a:cubicBezTo>
                          <a:pt x="20686" y="4438697"/>
                          <a:pt x="16367" y="4516592"/>
                          <a:pt x="27432" y="4751824"/>
                        </a:cubicBezTo>
                        <a:cubicBezTo>
                          <a:pt x="38497" y="4987056"/>
                          <a:pt x="42400" y="4996558"/>
                          <a:pt x="27432" y="5199054"/>
                        </a:cubicBezTo>
                        <a:cubicBezTo>
                          <a:pt x="12465" y="5401550"/>
                          <a:pt x="47882" y="5751705"/>
                          <a:pt x="27432" y="5981707"/>
                        </a:cubicBezTo>
                        <a:cubicBezTo>
                          <a:pt x="6982" y="6211709"/>
                          <a:pt x="40904" y="6351693"/>
                          <a:pt x="27432" y="6596649"/>
                        </a:cubicBezTo>
                        <a:cubicBezTo>
                          <a:pt x="13960" y="6841605"/>
                          <a:pt x="32831" y="7196088"/>
                          <a:pt x="27432" y="7379302"/>
                        </a:cubicBezTo>
                        <a:cubicBezTo>
                          <a:pt x="22033" y="7562516"/>
                          <a:pt x="12703" y="8105417"/>
                          <a:pt x="27432" y="8385571"/>
                        </a:cubicBezTo>
                        <a:cubicBezTo>
                          <a:pt x="15079" y="8384479"/>
                          <a:pt x="8384" y="8384820"/>
                          <a:pt x="0" y="8385571"/>
                        </a:cubicBezTo>
                        <a:cubicBezTo>
                          <a:pt x="-9222" y="8184772"/>
                          <a:pt x="-3801" y="7840755"/>
                          <a:pt x="0" y="7686773"/>
                        </a:cubicBezTo>
                        <a:cubicBezTo>
                          <a:pt x="3801" y="7532791"/>
                          <a:pt x="9771" y="7265683"/>
                          <a:pt x="0" y="7155687"/>
                        </a:cubicBezTo>
                        <a:cubicBezTo>
                          <a:pt x="-9771" y="7045691"/>
                          <a:pt x="37823" y="6639323"/>
                          <a:pt x="0" y="6373034"/>
                        </a:cubicBezTo>
                        <a:cubicBezTo>
                          <a:pt x="-37823" y="6106745"/>
                          <a:pt x="7609" y="6070807"/>
                          <a:pt x="0" y="5841948"/>
                        </a:cubicBezTo>
                        <a:cubicBezTo>
                          <a:pt x="-7609" y="5613089"/>
                          <a:pt x="1785" y="5396348"/>
                          <a:pt x="0" y="5227006"/>
                        </a:cubicBezTo>
                        <a:cubicBezTo>
                          <a:pt x="-1785" y="5057664"/>
                          <a:pt x="17374" y="4822375"/>
                          <a:pt x="0" y="4695920"/>
                        </a:cubicBezTo>
                        <a:cubicBezTo>
                          <a:pt x="-17374" y="4569465"/>
                          <a:pt x="-37614" y="4208520"/>
                          <a:pt x="0" y="3913266"/>
                        </a:cubicBezTo>
                        <a:cubicBezTo>
                          <a:pt x="37614" y="3618012"/>
                          <a:pt x="-28128" y="3519129"/>
                          <a:pt x="0" y="3214469"/>
                        </a:cubicBezTo>
                        <a:cubicBezTo>
                          <a:pt x="28128" y="2909809"/>
                          <a:pt x="20752" y="2887116"/>
                          <a:pt x="0" y="2599527"/>
                        </a:cubicBezTo>
                        <a:cubicBezTo>
                          <a:pt x="-20752" y="2311938"/>
                          <a:pt x="-23269" y="2180831"/>
                          <a:pt x="0" y="1816874"/>
                        </a:cubicBezTo>
                        <a:cubicBezTo>
                          <a:pt x="23269" y="1452917"/>
                          <a:pt x="15218" y="1441230"/>
                          <a:pt x="0" y="1285788"/>
                        </a:cubicBezTo>
                        <a:cubicBezTo>
                          <a:pt x="-15218" y="1130346"/>
                          <a:pt x="36978" y="468039"/>
                          <a:pt x="0" y="0"/>
                        </a:cubicBezTo>
                        <a:close/>
                      </a:path>
                      <a:path w="27432" h="8385571" stroke="0" extrusionOk="0">
                        <a:moveTo>
                          <a:pt x="0" y="0"/>
                        </a:moveTo>
                        <a:cubicBezTo>
                          <a:pt x="6665" y="1306"/>
                          <a:pt x="15136" y="257"/>
                          <a:pt x="27432" y="0"/>
                        </a:cubicBezTo>
                        <a:cubicBezTo>
                          <a:pt x="50285" y="165299"/>
                          <a:pt x="12757" y="427555"/>
                          <a:pt x="27432" y="698798"/>
                        </a:cubicBezTo>
                        <a:cubicBezTo>
                          <a:pt x="42107" y="970041"/>
                          <a:pt x="28824" y="1226199"/>
                          <a:pt x="27432" y="1397595"/>
                        </a:cubicBezTo>
                        <a:cubicBezTo>
                          <a:pt x="26040" y="1568991"/>
                          <a:pt x="37377" y="1834498"/>
                          <a:pt x="27432" y="2180248"/>
                        </a:cubicBezTo>
                        <a:cubicBezTo>
                          <a:pt x="17487" y="2525998"/>
                          <a:pt x="49768" y="2451590"/>
                          <a:pt x="27432" y="2711335"/>
                        </a:cubicBezTo>
                        <a:cubicBezTo>
                          <a:pt x="5096" y="2971080"/>
                          <a:pt x="63163" y="3174430"/>
                          <a:pt x="27432" y="3493988"/>
                        </a:cubicBezTo>
                        <a:cubicBezTo>
                          <a:pt x="-8299" y="3813546"/>
                          <a:pt x="55483" y="4186811"/>
                          <a:pt x="27432" y="4360497"/>
                        </a:cubicBezTo>
                        <a:cubicBezTo>
                          <a:pt x="-619" y="4534183"/>
                          <a:pt x="7974" y="4709969"/>
                          <a:pt x="27432" y="5059295"/>
                        </a:cubicBezTo>
                        <a:cubicBezTo>
                          <a:pt x="46890" y="5408621"/>
                          <a:pt x="-7157" y="5526851"/>
                          <a:pt x="27432" y="5758092"/>
                        </a:cubicBezTo>
                        <a:cubicBezTo>
                          <a:pt x="62021" y="5989333"/>
                          <a:pt x="44642" y="6191514"/>
                          <a:pt x="27432" y="6373034"/>
                        </a:cubicBezTo>
                        <a:cubicBezTo>
                          <a:pt x="10222" y="6554554"/>
                          <a:pt x="26177" y="6786694"/>
                          <a:pt x="27432" y="6987976"/>
                        </a:cubicBezTo>
                        <a:cubicBezTo>
                          <a:pt x="28687" y="7189258"/>
                          <a:pt x="56526" y="7488127"/>
                          <a:pt x="27432" y="7770629"/>
                        </a:cubicBezTo>
                        <a:cubicBezTo>
                          <a:pt x="-1662" y="8053131"/>
                          <a:pt x="-2257" y="8194797"/>
                          <a:pt x="27432" y="8385571"/>
                        </a:cubicBezTo>
                        <a:cubicBezTo>
                          <a:pt x="21511" y="8386050"/>
                          <a:pt x="6920" y="8384336"/>
                          <a:pt x="0" y="8385571"/>
                        </a:cubicBezTo>
                        <a:cubicBezTo>
                          <a:pt x="-21816" y="8200889"/>
                          <a:pt x="-14926" y="7924873"/>
                          <a:pt x="0" y="7602918"/>
                        </a:cubicBezTo>
                        <a:cubicBezTo>
                          <a:pt x="14926" y="7280963"/>
                          <a:pt x="8602" y="7253360"/>
                          <a:pt x="0" y="6987976"/>
                        </a:cubicBezTo>
                        <a:cubicBezTo>
                          <a:pt x="-8602" y="6722592"/>
                          <a:pt x="4000" y="6636133"/>
                          <a:pt x="0" y="6373034"/>
                        </a:cubicBezTo>
                        <a:cubicBezTo>
                          <a:pt x="-4000" y="6109935"/>
                          <a:pt x="-25513" y="6045095"/>
                          <a:pt x="0" y="5758092"/>
                        </a:cubicBezTo>
                        <a:cubicBezTo>
                          <a:pt x="25513" y="5471089"/>
                          <a:pt x="-7551" y="5476090"/>
                          <a:pt x="0" y="5310862"/>
                        </a:cubicBezTo>
                        <a:cubicBezTo>
                          <a:pt x="7551" y="5145634"/>
                          <a:pt x="19639" y="4748803"/>
                          <a:pt x="0" y="4444353"/>
                        </a:cubicBezTo>
                        <a:cubicBezTo>
                          <a:pt x="-19639" y="4139903"/>
                          <a:pt x="-7248" y="3849816"/>
                          <a:pt x="0" y="3577844"/>
                        </a:cubicBezTo>
                        <a:cubicBezTo>
                          <a:pt x="7248" y="3305872"/>
                          <a:pt x="-365" y="3060120"/>
                          <a:pt x="0" y="2711335"/>
                        </a:cubicBezTo>
                        <a:cubicBezTo>
                          <a:pt x="365" y="2362550"/>
                          <a:pt x="-4208" y="2305604"/>
                          <a:pt x="0" y="2180248"/>
                        </a:cubicBezTo>
                        <a:cubicBezTo>
                          <a:pt x="4208" y="2054892"/>
                          <a:pt x="5759" y="1620935"/>
                          <a:pt x="0" y="1313739"/>
                        </a:cubicBezTo>
                        <a:cubicBezTo>
                          <a:pt x="-5759" y="1006543"/>
                          <a:pt x="-6559" y="912821"/>
                          <a:pt x="0" y="698798"/>
                        </a:cubicBezTo>
                        <a:cubicBezTo>
                          <a:pt x="6559" y="484775"/>
                          <a:pt x="-33287" y="21671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05F2D4-B08A-8098-730C-BBE95EC2E0A3}"/>
              </a:ext>
            </a:extLst>
          </p:cNvPr>
          <p:cNvPicPr>
            <a:picLocks noChangeAspect="1"/>
          </p:cNvPicPr>
          <p:nvPr/>
        </p:nvPicPr>
        <p:blipFill>
          <a:blip r:embed="rId2"/>
          <a:stretch>
            <a:fillRect/>
          </a:stretch>
        </p:blipFill>
        <p:spPr>
          <a:xfrm>
            <a:off x="6981444" y="1059247"/>
            <a:ext cx="8487156" cy="4632431"/>
          </a:xfrm>
          <a:prstGeom prst="rect">
            <a:avLst/>
          </a:prstGeom>
        </p:spPr>
      </p:pic>
      <mc:AlternateContent xmlns:mc="http://schemas.openxmlformats.org/markup-compatibility/2006">
        <mc:Choice xmlns:a14="http://schemas.microsoft.com/office/drawing/2010/main" Requires="a14">
          <p:sp>
            <p:nvSpPr>
              <p:cNvPr id="2" name="TextBox 4">
                <a:extLst>
                  <a:ext uri="{FF2B5EF4-FFF2-40B4-BE49-F238E27FC236}">
                    <a16:creationId xmlns:a16="http://schemas.microsoft.com/office/drawing/2014/main" id="{80E0C548-A505-5C4F-DCFF-6AD760096457}"/>
                  </a:ext>
                </a:extLst>
              </p:cNvPr>
              <p:cNvSpPr txBox="1"/>
              <p:nvPr/>
            </p:nvSpPr>
            <p:spPr>
              <a:xfrm>
                <a:off x="6981444" y="5691677"/>
                <a:ext cx="10341864" cy="3648919"/>
              </a:xfrm>
              <a:prstGeom prst="rect">
                <a:avLst/>
              </a:prstGeom>
            </p:spPr>
            <p:txBody>
              <a:bodyPr vert="horz" lIns="91440" tIns="45720" rIns="91440" bIns="45720" rtlCol="0" anchor="t">
                <a:normAutofit/>
              </a:bodyPr>
              <a:lstStyle/>
              <a:p>
                <a:pPr indent="-228600">
                  <a:lnSpc>
                    <a:spcPct val="90000"/>
                  </a:lnSpc>
                  <a:spcBef>
                    <a:spcPct val="0"/>
                  </a:spcBef>
                  <a:spcAft>
                    <a:spcPts val="600"/>
                  </a:spcAft>
                </a:pPr>
                <a:r>
                  <a:rPr lang="en-US" sz="2300" dirty="0"/>
                  <a:t>	</a:t>
                </a:r>
                <a:r>
                  <a:rPr lang="en-US" sz="3200" dirty="0"/>
                  <a:t>Trong TSP, </a:t>
                </a:r>
                <a:r>
                  <a:rPr lang="en-US" sz="3200" dirty="0" err="1"/>
                  <a:t>một</a:t>
                </a:r>
                <a:r>
                  <a:rPr lang="en-US" sz="3200" dirty="0"/>
                  <a:t> </a:t>
                </a:r>
                <a:r>
                  <a:rPr lang="en-US" sz="3200" dirty="0" err="1"/>
                  <a:t>người</a:t>
                </a:r>
                <a:r>
                  <a:rPr lang="en-US" sz="3200" dirty="0"/>
                  <a:t> </a:t>
                </a:r>
                <a:r>
                  <a:rPr lang="en-US" sz="3200" dirty="0" err="1"/>
                  <a:t>bán</a:t>
                </a:r>
                <a:r>
                  <a:rPr lang="en-US" sz="3200" dirty="0"/>
                  <a:t> </a:t>
                </a:r>
                <a:r>
                  <a:rPr lang="en-US" sz="3200" dirty="0" err="1"/>
                  <a:t>hàng</a:t>
                </a:r>
                <a:r>
                  <a:rPr lang="en-US" sz="3200" dirty="0"/>
                  <a:t> </a:t>
                </a:r>
                <a:r>
                  <a:rPr lang="en-US" sz="3200" dirty="0" err="1"/>
                  <a:t>phải</a:t>
                </a:r>
                <a:r>
                  <a:rPr lang="en-US" sz="3200" dirty="0"/>
                  <a:t> </a:t>
                </a:r>
                <a:r>
                  <a:rPr lang="en-US" sz="3200" dirty="0" err="1"/>
                  <a:t>đi</a:t>
                </a:r>
                <a:r>
                  <a:rPr lang="en-US" sz="3200" dirty="0"/>
                  <a:t> </a:t>
                </a:r>
                <a:r>
                  <a:rPr lang="en-US" sz="3200" dirty="0" err="1"/>
                  <a:t>thăm</a:t>
                </a:r>
                <a:r>
                  <a:rPr lang="en-US" sz="3200" dirty="0"/>
                  <a:t> n </a:t>
                </a:r>
                <a:r>
                  <a:rPr lang="en-US" sz="3200" dirty="0" err="1"/>
                  <a:t>thành</a:t>
                </a:r>
                <a:r>
                  <a:rPr lang="en-US" sz="3200" dirty="0"/>
                  <a:t> </a:t>
                </a:r>
                <a:r>
                  <a:rPr lang="en-US" sz="3200" dirty="0" err="1"/>
                  <a:t>phố</a:t>
                </a:r>
                <a:r>
                  <a:rPr lang="en-US" sz="3200" dirty="0"/>
                  <a:t> </a:t>
                </a:r>
                <a:r>
                  <a:rPr lang="en-US" sz="3200" dirty="0" err="1"/>
                  <a:t>với</a:t>
                </a:r>
                <a:r>
                  <a:rPr lang="en-US" sz="3200" dirty="0"/>
                  <a:t> </a:t>
                </a:r>
                <a:r>
                  <a:rPr lang="en-US" sz="3200" dirty="0" err="1"/>
                  <a:t>khoảng</a:t>
                </a:r>
                <a:r>
                  <a:rPr lang="en-US" sz="3200" dirty="0"/>
                  <a:t> </a:t>
                </a:r>
                <a:r>
                  <a:rPr lang="en-US" sz="3200" dirty="0" err="1"/>
                  <a:t>cách</a:t>
                </a:r>
                <a:r>
                  <a:rPr lang="en-US" sz="3200" dirty="0"/>
                  <a:t> </a:t>
                </a:r>
                <a:r>
                  <a:rPr lang="en-US" sz="3200" dirty="0" err="1"/>
                  <a:t>được</a:t>
                </a:r>
                <a:r>
                  <a:rPr lang="en-US" sz="3200" dirty="0"/>
                  <a:t> </a:t>
                </a:r>
                <a:r>
                  <a:rPr lang="en-US" sz="3200" dirty="0" err="1"/>
                  <a:t>biểu</a:t>
                </a:r>
                <a:r>
                  <a:rPr lang="en-US" sz="3200" dirty="0"/>
                  <a:t> </a:t>
                </a:r>
                <a:r>
                  <a:rPr lang="en-US" sz="3200" dirty="0" err="1"/>
                  <a:t>diễn</a:t>
                </a:r>
                <a:r>
                  <a:rPr lang="en-US" sz="3200" dirty="0"/>
                  <a:t> </a:t>
                </a:r>
                <a:r>
                  <a:rPr lang="en-US" sz="3200" dirty="0" err="1"/>
                  <a:t>dưới</a:t>
                </a:r>
                <a:r>
                  <a:rPr lang="en-US" sz="3200" dirty="0"/>
                  <a:t> </a:t>
                </a:r>
                <a:r>
                  <a:rPr lang="en-US" sz="3200" dirty="0" err="1"/>
                  <a:t>dạng</a:t>
                </a:r>
                <a:r>
                  <a:rPr lang="en-US" sz="3200" dirty="0"/>
                  <a:t> ma </a:t>
                </a:r>
                <a:r>
                  <a:rPr lang="en-US" sz="3200" dirty="0" err="1"/>
                  <a:t>trận</a:t>
                </a:r>
                <a:r>
                  <a:rPr lang="en-US" sz="3200" dirty="0"/>
                  <a:t> </a:t>
                </a:r>
                <a:r>
                  <a:rPr lang="en-US" sz="3200" dirty="0" err="1"/>
                  <a:t>khoảng</a:t>
                </a:r>
                <a:r>
                  <a:rPr lang="en-US" sz="3200" dirty="0"/>
                  <a:t> </a:t>
                </a:r>
                <a:r>
                  <a:rPr lang="en-US" sz="3200" dirty="0" err="1"/>
                  <a:t>cách</a:t>
                </a:r>
                <a:r>
                  <a:rPr lang="en-US" sz="3200" dirty="0"/>
                  <a:t> A = (</a:t>
                </a:r>
                <a:r>
                  <a:rPr lang="en-US" sz="3200" dirty="0" err="1"/>
                  <a:t>d</a:t>
                </a:r>
                <a:r>
                  <a:rPr lang="en-US" sz="3200" baseline="-25000" dirty="0" err="1"/>
                  <a:t>ij</a:t>
                </a:r>
                <a:r>
                  <a:rPr lang="en-US" sz="3200" dirty="0"/>
                  <a:t>) </a:t>
                </a:r>
                <a:r>
                  <a:rPr lang="en-US" sz="3200" dirty="0" err="1"/>
                  <a:t>với</a:t>
                </a:r>
                <a:r>
                  <a:rPr lang="en-US" sz="3200" dirty="0"/>
                  <a:t> </a:t>
                </a:r>
                <a:r>
                  <a:rPr lang="en-US" sz="3200" dirty="0" err="1"/>
                  <a:t>i</a:t>
                </a:r>
                <a:r>
                  <a:rPr lang="en-US" sz="3200" dirty="0"/>
                  <a:t>, j </a:t>
                </a:r>
                <a:r>
                  <a:rPr lang="en-US" sz="3200" dirty="0" err="1"/>
                  <a:t>nằm</a:t>
                </a:r>
                <a:r>
                  <a:rPr lang="en-US" sz="3200" dirty="0"/>
                  <a:t> </a:t>
                </a:r>
                <a:r>
                  <a:rPr lang="en-US" sz="3200" dirty="0" err="1"/>
                  <a:t>trong</a:t>
                </a:r>
                <a:r>
                  <a:rPr lang="en-US" sz="3200" dirty="0"/>
                  <a:t> </a:t>
                </a:r>
                <a:r>
                  <a:rPr lang="en-US" sz="3200" dirty="0" err="1"/>
                  <a:t>đoạn</a:t>
                </a:r>
                <a:r>
                  <a:rPr lang="en-US" sz="3200" dirty="0"/>
                  <a:t> [1, n]. </a:t>
                </a:r>
                <a:r>
                  <a:rPr lang="en-US" sz="3200" dirty="0" err="1"/>
                  <a:t>Người</a:t>
                </a:r>
                <a:r>
                  <a:rPr lang="en-US" sz="3200" dirty="0"/>
                  <a:t> </a:t>
                </a:r>
                <a:r>
                  <a:rPr lang="en-US" sz="3200" dirty="0" err="1"/>
                  <a:t>bán</a:t>
                </a:r>
                <a:r>
                  <a:rPr lang="en-US" sz="3200" dirty="0"/>
                  <a:t> </a:t>
                </a:r>
                <a:r>
                  <a:rPr lang="en-US" sz="3200" dirty="0" err="1"/>
                  <a:t>hàng</a:t>
                </a:r>
                <a:r>
                  <a:rPr lang="en-US" sz="3200" dirty="0"/>
                  <a:t> </a:t>
                </a:r>
                <a:r>
                  <a:rPr lang="en-US" sz="3200" dirty="0" err="1"/>
                  <a:t>đến</a:t>
                </a:r>
                <a:r>
                  <a:rPr lang="en-US" sz="3200" dirty="0"/>
                  <a:t> </a:t>
                </a:r>
                <a:r>
                  <a:rPr lang="en-US" sz="3200" dirty="0" err="1"/>
                  <a:t>mỗi</a:t>
                </a:r>
                <a:r>
                  <a:rPr lang="en-US" sz="3200" dirty="0"/>
                  <a:t> </a:t>
                </a:r>
                <a:r>
                  <a:rPr lang="en-US" sz="3200" dirty="0" err="1"/>
                  <a:t>thành</a:t>
                </a:r>
                <a:r>
                  <a:rPr lang="en-US" sz="3200" dirty="0"/>
                  <a:t> </a:t>
                </a:r>
                <a:r>
                  <a:rPr lang="en-US" sz="3200" dirty="0" err="1"/>
                  <a:t>phố</a:t>
                </a:r>
                <a:r>
                  <a:rPr lang="en-US" sz="3200" dirty="0"/>
                  <a:t> 1 </a:t>
                </a:r>
                <a:r>
                  <a:rPr lang="en-US" sz="3200" dirty="0" err="1"/>
                  <a:t>lần</a:t>
                </a:r>
                <a:r>
                  <a:rPr lang="en-US" sz="3200" dirty="0"/>
                  <a:t> </a:t>
                </a:r>
                <a:r>
                  <a:rPr lang="en-US" sz="3200" dirty="0" err="1"/>
                  <a:t>và</a:t>
                </a:r>
                <a:r>
                  <a:rPr lang="en-US" sz="3200" dirty="0"/>
                  <a:t> </a:t>
                </a:r>
                <a:r>
                  <a:rPr lang="en-US" sz="3200" dirty="0" err="1"/>
                  <a:t>kết</a:t>
                </a:r>
                <a:r>
                  <a:rPr lang="en-US" sz="3200" dirty="0"/>
                  <a:t> </a:t>
                </a:r>
                <a:r>
                  <a:rPr lang="en-US" sz="3200" dirty="0" err="1"/>
                  <a:t>quả</a:t>
                </a:r>
                <a:r>
                  <a:rPr lang="en-US" sz="3200" dirty="0"/>
                  <a:t> </a:t>
                </a:r>
                <a:r>
                  <a:rPr lang="en-US" sz="3200" dirty="0" err="1"/>
                  <a:t>là</a:t>
                </a:r>
                <a:r>
                  <a:rPr lang="en-US" sz="3200" dirty="0"/>
                  <a:t> </a:t>
                </a:r>
                <a:r>
                  <a:rPr lang="en-US" sz="3200" dirty="0" err="1"/>
                  <a:t>một</a:t>
                </a:r>
                <a:r>
                  <a:rPr lang="en-US" sz="3200" dirty="0"/>
                  <a:t> vector </a:t>
                </a:r>
                <a:r>
                  <a:rPr lang="en-US" sz="3200" dirty="0" err="1"/>
                  <a:t>hoán</a:t>
                </a:r>
                <a:r>
                  <a:rPr lang="en-US" sz="3200" dirty="0"/>
                  <a:t> </a:t>
                </a:r>
                <a:r>
                  <a:rPr lang="en-US" sz="3200" dirty="0" err="1"/>
                  <a:t>vị</a:t>
                </a:r>
                <a:r>
                  <a:rPr lang="en-US" sz="3200" dirty="0"/>
                  <a:t> </a:t>
                </a:r>
                <a14:m>
                  <m:oMath xmlns:m="http://schemas.openxmlformats.org/officeDocument/2006/math">
                    <m:r>
                      <a:rPr lang="en-US" sz="3200" i="1">
                        <a:latin typeface="Cambria Math" panose="02040503050406030204" pitchFamily="18" charset="0"/>
                      </a:rPr>
                      <m:t>𝜋</m:t>
                    </m:r>
                  </m:oMath>
                </a14:m>
                <a:r>
                  <a:rPr lang="en-US" sz="3200" dirty="0"/>
                  <a:t> = (</a:t>
                </a:r>
                <a14:m>
                  <m:oMath xmlns:m="http://schemas.openxmlformats.org/officeDocument/2006/math">
                    <m:r>
                      <a:rPr lang="en-US" sz="3200" i="1">
                        <a:latin typeface="Cambria Math" panose="02040503050406030204" pitchFamily="18" charset="0"/>
                      </a:rPr>
                      <m:t>𝜋</m:t>
                    </m:r>
                  </m:oMath>
                </a14:m>
                <a:r>
                  <a:rPr lang="en-US" sz="3200" dirty="0"/>
                  <a:t>1, </a:t>
                </a:r>
                <a14:m>
                  <m:oMath xmlns:m="http://schemas.openxmlformats.org/officeDocument/2006/math">
                    <m:r>
                      <a:rPr lang="en-US" sz="3200" i="1">
                        <a:latin typeface="Cambria Math" panose="02040503050406030204" pitchFamily="18" charset="0"/>
                      </a:rPr>
                      <m:t>𝜋</m:t>
                    </m:r>
                    <m:r>
                      <a:rPr lang="en-US" sz="3200" b="0" i="0">
                        <a:latin typeface="Cambria Math" panose="02040503050406030204" pitchFamily="18" charset="0"/>
                      </a:rPr>
                      <m:t>2, …,</m:t>
                    </m:r>
                    <m:r>
                      <a:rPr lang="en-US" sz="3200" i="1">
                        <a:latin typeface="Cambria Math" panose="02040503050406030204" pitchFamily="18" charset="0"/>
                      </a:rPr>
                      <m:t>𝜋</m:t>
                    </m:r>
                  </m:oMath>
                </a14:m>
                <a:r>
                  <a:rPr lang="en-US" sz="3200" dirty="0"/>
                  <a:t>n) </a:t>
                </a:r>
                <a:r>
                  <a:rPr lang="en-US" sz="3200" dirty="0" err="1"/>
                  <a:t>với</a:t>
                </a:r>
                <a:r>
                  <a:rPr lang="en-US" sz="3200" dirty="0"/>
                  <a:t> </a:t>
                </a:r>
                <a14:m>
                  <m:oMath xmlns:m="http://schemas.openxmlformats.org/officeDocument/2006/math">
                    <m:r>
                      <a:rPr lang="en-US" sz="3200" i="1">
                        <a:latin typeface="Cambria Math" panose="02040503050406030204" pitchFamily="18" charset="0"/>
                      </a:rPr>
                      <m:t>𝜋</m:t>
                    </m:r>
                  </m:oMath>
                </a14:m>
                <a:r>
                  <a:rPr lang="en-US" sz="3200" dirty="0" err="1"/>
                  <a:t>i</a:t>
                </a:r>
                <a:r>
                  <a:rPr lang="en-US" sz="3200" dirty="0"/>
                  <a:t> </a:t>
                </a:r>
                <a:r>
                  <a:rPr lang="en-US" sz="3200" dirty="0" err="1"/>
                  <a:t>là</a:t>
                </a:r>
                <a:r>
                  <a:rPr lang="en-US" sz="3200" dirty="0"/>
                  <a:t> </a:t>
                </a:r>
                <a:r>
                  <a:rPr lang="en-US" sz="3200" dirty="0" err="1"/>
                  <a:t>thành</a:t>
                </a:r>
                <a:r>
                  <a:rPr lang="en-US" sz="3200" dirty="0"/>
                  <a:t> </a:t>
                </a:r>
                <a:r>
                  <a:rPr lang="en-US" sz="3200" dirty="0" err="1"/>
                  <a:t>phố</a:t>
                </a:r>
                <a:r>
                  <a:rPr lang="en-US" sz="3200" dirty="0"/>
                  <a:t> </a:t>
                </a:r>
                <a:r>
                  <a:rPr lang="en-US" sz="3200" dirty="0" err="1"/>
                  <a:t>thứ</a:t>
                </a:r>
                <a:r>
                  <a:rPr lang="en-US" sz="3200" dirty="0"/>
                  <a:t> </a:t>
                </a:r>
                <a:r>
                  <a:rPr lang="en-US" sz="3200" dirty="0" err="1"/>
                  <a:t>i</a:t>
                </a:r>
                <a:r>
                  <a:rPr lang="en-US" sz="3200" dirty="0"/>
                  <a:t> </a:t>
                </a:r>
                <a:r>
                  <a:rPr lang="en-US" sz="3200" dirty="0" err="1"/>
                  <a:t>được</a:t>
                </a:r>
                <a:r>
                  <a:rPr lang="en-US" sz="3200" dirty="0"/>
                  <a:t> </a:t>
                </a:r>
                <a:r>
                  <a:rPr lang="en-US" sz="3200" dirty="0" err="1"/>
                  <a:t>ghé</a:t>
                </a:r>
                <a:r>
                  <a:rPr lang="en-US" sz="3200" dirty="0"/>
                  <a:t> </a:t>
                </a:r>
                <a:r>
                  <a:rPr lang="en-US" sz="3200" dirty="0" err="1"/>
                  <a:t>thăm</a:t>
                </a:r>
                <a:r>
                  <a:rPr lang="en-US" sz="3200" dirty="0"/>
                  <a:t>. </a:t>
                </a:r>
                <a:r>
                  <a:rPr lang="en-US" sz="3200" dirty="0" err="1"/>
                  <a:t>Thời</a:t>
                </a:r>
                <a:r>
                  <a:rPr lang="en-US" sz="3200" dirty="0"/>
                  <a:t> </a:t>
                </a:r>
                <a:r>
                  <a:rPr lang="en-US" sz="3200" dirty="0" err="1"/>
                  <a:t>gian</a:t>
                </a:r>
                <a:r>
                  <a:rPr lang="en-US" sz="3200" dirty="0"/>
                  <a:t> di </a:t>
                </a:r>
                <a:r>
                  <a:rPr lang="en-US" sz="3200" dirty="0" err="1"/>
                  <a:t>chuyển</a:t>
                </a:r>
                <a:r>
                  <a:rPr lang="en-US" sz="3200" dirty="0"/>
                  <a:t> </a:t>
                </a:r>
                <a:r>
                  <a:rPr lang="en-US" sz="3200" dirty="0" err="1"/>
                  <a:t>được</a:t>
                </a:r>
                <a:r>
                  <a:rPr lang="en-US" sz="3200" dirty="0"/>
                  <a:t> </a:t>
                </a:r>
                <a:r>
                  <a:rPr lang="en-US" sz="3200" dirty="0" err="1"/>
                  <a:t>cho</a:t>
                </a:r>
                <a:r>
                  <a:rPr lang="en-US" sz="3200" dirty="0"/>
                  <a:t> </a:t>
                </a:r>
                <a:r>
                  <a:rPr lang="en-US" sz="3200" dirty="0" err="1"/>
                  <a:t>bởi</a:t>
                </a:r>
                <a:r>
                  <a:rPr lang="en-US" sz="3200" dirty="0"/>
                  <a:t> </a:t>
                </a:r>
                <a:r>
                  <a:rPr lang="en-US" sz="3200" dirty="0" err="1"/>
                  <a:t>hàm</a:t>
                </a:r>
                <a:r>
                  <a:rPr lang="en-US" sz="3200" dirty="0"/>
                  <a:t> f(</a:t>
                </a:r>
                <a14:m>
                  <m:oMath xmlns:m="http://schemas.openxmlformats.org/officeDocument/2006/math">
                    <m:r>
                      <a:rPr lang="en-US" sz="3200" i="1">
                        <a:latin typeface="Cambria Math" panose="02040503050406030204" pitchFamily="18" charset="0"/>
                      </a:rPr>
                      <m:t>𝜋</m:t>
                    </m:r>
                  </m:oMath>
                </a14:m>
                <a:r>
                  <a:rPr lang="en-US" sz="3200" dirty="0"/>
                  <a:t>) </a:t>
                </a:r>
                <a:r>
                  <a:rPr lang="en-US" sz="3200" dirty="0" err="1"/>
                  <a:t>được</a:t>
                </a:r>
                <a:r>
                  <a:rPr lang="en-US" sz="3200" dirty="0"/>
                  <a:t> </a:t>
                </a:r>
                <a:r>
                  <a:rPr lang="en-US" sz="3200" dirty="0" err="1"/>
                  <a:t>tính</a:t>
                </a:r>
                <a:r>
                  <a:rPr lang="en-US" sz="3200" dirty="0"/>
                  <a:t> </a:t>
                </a:r>
                <a:r>
                  <a:rPr lang="en-US" sz="3200" dirty="0" err="1"/>
                  <a:t>bằng</a:t>
                </a:r>
                <a:r>
                  <a:rPr lang="en-US" sz="3200" dirty="0"/>
                  <a:t> </a:t>
                </a:r>
                <a:r>
                  <a:rPr lang="en-US" sz="3200" dirty="0" err="1"/>
                  <a:t>tổng</a:t>
                </a:r>
                <a:r>
                  <a:rPr lang="en-US" sz="3200" dirty="0"/>
                  <a:t> </a:t>
                </a:r>
                <a:r>
                  <a:rPr lang="en-US" sz="3200" dirty="0" err="1"/>
                  <a:t>các</a:t>
                </a:r>
                <a:r>
                  <a:rPr lang="en-US" sz="3200" dirty="0"/>
                  <a:t> </a:t>
                </a:r>
                <a:r>
                  <a:rPr lang="en-US" sz="3200" dirty="0" err="1"/>
                  <a:t>khoảng</a:t>
                </a:r>
                <a:r>
                  <a:rPr lang="en-US" sz="3200" dirty="0"/>
                  <a:t> </a:t>
                </a:r>
                <a:r>
                  <a:rPr lang="en-US" sz="3200" dirty="0" err="1"/>
                  <a:t>cách</a:t>
                </a:r>
                <a:r>
                  <a:rPr lang="en-US" sz="3200" dirty="0"/>
                  <a:t> </a:t>
                </a:r>
                <a:r>
                  <a:rPr lang="en-US" sz="3200" dirty="0" err="1"/>
                  <a:t>giữa</a:t>
                </a:r>
                <a:r>
                  <a:rPr lang="en-US" sz="3200" dirty="0"/>
                  <a:t> hai </a:t>
                </a:r>
                <a:r>
                  <a:rPr lang="en-US" sz="3200" dirty="0" err="1"/>
                  <a:t>thành</a:t>
                </a:r>
                <a:r>
                  <a:rPr lang="en-US" sz="3200" dirty="0"/>
                  <a:t> </a:t>
                </a:r>
                <a:r>
                  <a:rPr lang="en-US" sz="3200" dirty="0" err="1"/>
                  <a:t>phố</a:t>
                </a:r>
                <a:r>
                  <a:rPr lang="en-US" sz="3200" dirty="0"/>
                  <a:t> chia </a:t>
                </a:r>
                <a:r>
                  <a:rPr lang="en-US" sz="3200" dirty="0" err="1"/>
                  <a:t>cho</a:t>
                </a:r>
                <a:r>
                  <a:rPr lang="en-US" sz="3200" dirty="0"/>
                  <a:t> </a:t>
                </a:r>
                <a:r>
                  <a:rPr lang="en-US" sz="3200" dirty="0" err="1"/>
                  <a:t>một</a:t>
                </a:r>
                <a:r>
                  <a:rPr lang="en-US" sz="3200" dirty="0"/>
                  <a:t> </a:t>
                </a:r>
                <a:r>
                  <a:rPr lang="en-US" sz="3200" dirty="0" err="1"/>
                  <a:t>vận</a:t>
                </a:r>
                <a:r>
                  <a:rPr lang="en-US" sz="3200" dirty="0"/>
                  <a:t> </a:t>
                </a:r>
                <a:r>
                  <a:rPr lang="en-US" sz="3200" dirty="0" err="1"/>
                  <a:t>tốc</a:t>
                </a:r>
                <a:r>
                  <a:rPr lang="en-US" sz="3200" dirty="0"/>
                  <a:t> v </a:t>
                </a:r>
                <a:r>
                  <a:rPr lang="en-US" sz="3200" dirty="0" err="1"/>
                  <a:t>không</a:t>
                </a:r>
                <a:r>
                  <a:rPr lang="en-US" sz="3200" dirty="0"/>
                  <a:t> </a:t>
                </a:r>
                <a:r>
                  <a:rPr lang="en-US" sz="3200" dirty="0" err="1"/>
                  <a:t>đổi</a:t>
                </a:r>
                <a:r>
                  <a:rPr lang="en-US" sz="3200" dirty="0"/>
                  <a:t>. </a:t>
                </a:r>
                <a:r>
                  <a:rPr lang="en-US" sz="3200" dirty="0" err="1"/>
                  <a:t>Mục</a:t>
                </a:r>
                <a:r>
                  <a:rPr lang="en-US" sz="3200" dirty="0"/>
                  <a:t> </a:t>
                </a:r>
                <a:r>
                  <a:rPr lang="en-US" sz="3200" dirty="0" err="1"/>
                  <a:t>tiêu</a:t>
                </a:r>
                <a:r>
                  <a:rPr lang="en-US" sz="3200" dirty="0"/>
                  <a:t> </a:t>
                </a:r>
                <a:r>
                  <a:rPr lang="en-US" sz="3200" dirty="0" err="1"/>
                  <a:t>bài</a:t>
                </a:r>
                <a:r>
                  <a:rPr lang="en-US" sz="3200" dirty="0"/>
                  <a:t> </a:t>
                </a:r>
                <a:r>
                  <a:rPr lang="en-US" sz="3200" dirty="0" err="1"/>
                  <a:t>toán</a:t>
                </a:r>
                <a:r>
                  <a:rPr lang="en-US" sz="3200" dirty="0"/>
                  <a:t> </a:t>
                </a:r>
                <a:r>
                  <a:rPr lang="en-US" sz="3200" dirty="0" err="1"/>
                  <a:t>là</a:t>
                </a:r>
                <a:r>
                  <a:rPr lang="en-US" sz="3200" dirty="0"/>
                  <a:t> </a:t>
                </a:r>
                <a:r>
                  <a:rPr lang="en-US" sz="3200" dirty="0" err="1"/>
                  <a:t>tối</a:t>
                </a:r>
                <a:r>
                  <a:rPr lang="en-US" sz="3200" dirty="0"/>
                  <a:t> </a:t>
                </a:r>
                <a:r>
                  <a:rPr lang="en-US" sz="3200" dirty="0" err="1"/>
                  <a:t>thiểu</a:t>
                </a:r>
                <a:r>
                  <a:rPr lang="en-US" sz="3200" dirty="0"/>
                  <a:t> </a:t>
                </a:r>
                <a:r>
                  <a:rPr lang="en-US" sz="3200" dirty="0" err="1"/>
                  <a:t>hóa</a:t>
                </a:r>
                <a:r>
                  <a:rPr lang="en-US" sz="3200" dirty="0"/>
                  <a:t> f(</a:t>
                </a:r>
                <a14:m>
                  <m:oMath xmlns:m="http://schemas.openxmlformats.org/officeDocument/2006/math">
                    <m:r>
                      <a:rPr lang="en-US" sz="3200" i="1">
                        <a:latin typeface="Cambria Math" panose="02040503050406030204" pitchFamily="18" charset="0"/>
                      </a:rPr>
                      <m:t>𝜋</m:t>
                    </m:r>
                  </m:oMath>
                </a14:m>
                <a:r>
                  <a:rPr lang="en-US" sz="3200" dirty="0"/>
                  <a:t>)</a:t>
                </a:r>
              </a:p>
            </p:txBody>
          </p:sp>
        </mc:Choice>
        <mc:Fallback>
          <p:sp>
            <p:nvSpPr>
              <p:cNvPr id="2" name="TextBox 4">
                <a:extLst>
                  <a:ext uri="{FF2B5EF4-FFF2-40B4-BE49-F238E27FC236}">
                    <a16:creationId xmlns:a16="http://schemas.microsoft.com/office/drawing/2014/main" id="{80E0C548-A505-5C4F-DCFF-6AD760096457}"/>
                  </a:ext>
                </a:extLst>
              </p:cNvPr>
              <p:cNvSpPr txBox="1">
                <a:spLocks noRot="1" noChangeAspect="1" noMove="1" noResize="1" noEditPoints="1" noAdjustHandles="1" noChangeArrowheads="1" noChangeShapeType="1" noTextEdit="1"/>
              </p:cNvSpPr>
              <p:nvPr/>
            </p:nvSpPr>
            <p:spPr>
              <a:xfrm>
                <a:off x="6981444" y="5691677"/>
                <a:ext cx="10341864" cy="3648919"/>
              </a:xfrm>
              <a:prstGeom prst="rect">
                <a:avLst/>
              </a:prstGeom>
              <a:blipFill>
                <a:blip r:embed="rId3"/>
                <a:stretch>
                  <a:fillRect l="-1473" t="-3512" r="-766" b="-4515"/>
                </a:stretch>
              </a:blipFill>
            </p:spPr>
            <p:txBody>
              <a:bodyPr/>
              <a:lstStyle/>
              <a:p>
                <a:r>
                  <a:rPr lang="en-US">
                    <a:noFill/>
                  </a:rPr>
                  <a:t> </a:t>
                </a:r>
              </a:p>
            </p:txBody>
          </p:sp>
        </mc:Fallback>
      </mc:AlternateContent>
    </p:spTree>
    <p:extLst>
      <p:ext uri="{BB962C8B-B14F-4D97-AF65-F5344CB8AC3E}">
        <p14:creationId xmlns:p14="http://schemas.microsoft.com/office/powerpoint/2010/main" val="38953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0108692" y="957133"/>
            <a:ext cx="7228332" cy="2215202"/>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8100" kern="1200" spc="-60">
                <a:solidFill>
                  <a:schemeClr val="tx1"/>
                </a:solidFill>
                <a:latin typeface="+mj-lt"/>
                <a:ea typeface="+mj-ea"/>
                <a:cs typeface="+mj-cs"/>
              </a:rPr>
              <a:t>Giới thiệu về KP</a:t>
            </a:r>
          </a:p>
        </p:txBody>
      </p:sp>
      <p:pic>
        <p:nvPicPr>
          <p:cNvPr id="5" name="Picture 4">
            <a:extLst>
              <a:ext uri="{FF2B5EF4-FFF2-40B4-BE49-F238E27FC236}">
                <a16:creationId xmlns:a16="http://schemas.microsoft.com/office/drawing/2014/main" id="{74FA90E4-6CF3-B84D-395C-87B31072232A}"/>
              </a:ext>
            </a:extLst>
          </p:cNvPr>
          <p:cNvPicPr>
            <a:picLocks noChangeAspect="1"/>
          </p:cNvPicPr>
          <p:nvPr/>
        </p:nvPicPr>
        <p:blipFill>
          <a:blip r:embed="rId2"/>
          <a:stretch>
            <a:fillRect/>
          </a:stretch>
        </p:blipFill>
        <p:spPr>
          <a:xfrm>
            <a:off x="946404" y="1660629"/>
            <a:ext cx="8188452" cy="6965741"/>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8692"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 name="connsiteX0" fmla="*/ 0 w 4882642"/>
              <a:gd name="connsiteY0" fmla="*/ 0 h 27432"/>
              <a:gd name="connsiteX1" fmla="*/ 648694 w 4882642"/>
              <a:gd name="connsiteY1" fmla="*/ 0 h 27432"/>
              <a:gd name="connsiteX2" fmla="*/ 1199735 w 4882642"/>
              <a:gd name="connsiteY2" fmla="*/ 0 h 27432"/>
              <a:gd name="connsiteX3" fmla="*/ 1994908 w 4882642"/>
              <a:gd name="connsiteY3" fmla="*/ 0 h 27432"/>
              <a:gd name="connsiteX4" fmla="*/ 2643602 w 4882642"/>
              <a:gd name="connsiteY4" fmla="*/ 0 h 27432"/>
              <a:gd name="connsiteX5" fmla="*/ 3292296 w 4882642"/>
              <a:gd name="connsiteY5" fmla="*/ 0 h 27432"/>
              <a:gd name="connsiteX6" fmla="*/ 4087469 w 4882642"/>
              <a:gd name="connsiteY6" fmla="*/ 0 h 27432"/>
              <a:gd name="connsiteX7" fmla="*/ 4882642 w 4882642"/>
              <a:gd name="connsiteY7" fmla="*/ 0 h 27432"/>
              <a:gd name="connsiteX8" fmla="*/ 4882642 w 4882642"/>
              <a:gd name="connsiteY8" fmla="*/ 27432 h 27432"/>
              <a:gd name="connsiteX9" fmla="*/ 4282775 w 4882642"/>
              <a:gd name="connsiteY9" fmla="*/ 27432 h 27432"/>
              <a:gd name="connsiteX10" fmla="*/ 3585254 w 4882642"/>
              <a:gd name="connsiteY10" fmla="*/ 27432 h 27432"/>
              <a:gd name="connsiteX11" fmla="*/ 2887734 w 4882642"/>
              <a:gd name="connsiteY11" fmla="*/ 27432 h 27432"/>
              <a:gd name="connsiteX12" fmla="*/ 2239040 w 4882642"/>
              <a:gd name="connsiteY12" fmla="*/ 27432 h 27432"/>
              <a:gd name="connsiteX13" fmla="*/ 1443867 w 4882642"/>
              <a:gd name="connsiteY13" fmla="*/ 27432 h 27432"/>
              <a:gd name="connsiteX14" fmla="*/ 648694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2422" y="50852"/>
                  <a:pt x="501396" y="-20227"/>
                  <a:pt x="648694" y="0"/>
                </a:cubicBezTo>
                <a:cubicBezTo>
                  <a:pt x="799812" y="38507"/>
                  <a:pt x="959489" y="-800"/>
                  <a:pt x="1199735" y="0"/>
                </a:cubicBezTo>
                <a:cubicBezTo>
                  <a:pt x="1414420" y="17294"/>
                  <a:pt x="1508747" y="1527"/>
                  <a:pt x="1799602" y="0"/>
                </a:cubicBezTo>
                <a:cubicBezTo>
                  <a:pt x="2066440" y="-1017"/>
                  <a:pt x="2195650" y="32589"/>
                  <a:pt x="2545949" y="0"/>
                </a:cubicBezTo>
                <a:cubicBezTo>
                  <a:pt x="2873794" y="-31645"/>
                  <a:pt x="2929952" y="-3485"/>
                  <a:pt x="3194643" y="0"/>
                </a:cubicBezTo>
                <a:cubicBezTo>
                  <a:pt x="3454854" y="13507"/>
                  <a:pt x="3583403" y="-37677"/>
                  <a:pt x="3794510" y="0"/>
                </a:cubicBezTo>
                <a:cubicBezTo>
                  <a:pt x="4006689" y="30598"/>
                  <a:pt x="4340446" y="-94541"/>
                  <a:pt x="4882642" y="0"/>
                </a:cubicBezTo>
                <a:cubicBezTo>
                  <a:pt x="4881830" y="8405"/>
                  <a:pt x="4881054" y="21756"/>
                  <a:pt x="4882642" y="27432"/>
                </a:cubicBezTo>
                <a:cubicBezTo>
                  <a:pt x="4602011" y="27736"/>
                  <a:pt x="4385273" y="27792"/>
                  <a:pt x="4185122" y="27432"/>
                </a:cubicBezTo>
                <a:cubicBezTo>
                  <a:pt x="4006416" y="-24290"/>
                  <a:pt x="3836508" y="36434"/>
                  <a:pt x="3585254" y="27432"/>
                </a:cubicBezTo>
                <a:cubicBezTo>
                  <a:pt x="3336147" y="759"/>
                  <a:pt x="3187969" y="-5198"/>
                  <a:pt x="2790081" y="27432"/>
                </a:cubicBezTo>
                <a:cubicBezTo>
                  <a:pt x="2412999" y="38696"/>
                  <a:pt x="2457514" y="16798"/>
                  <a:pt x="2141387" y="27432"/>
                </a:cubicBezTo>
                <a:cubicBezTo>
                  <a:pt x="1838990" y="46054"/>
                  <a:pt x="1771634" y="27462"/>
                  <a:pt x="1590346" y="27432"/>
                </a:cubicBezTo>
                <a:cubicBezTo>
                  <a:pt x="1444790" y="48064"/>
                  <a:pt x="1195028" y="1250"/>
                  <a:pt x="844000" y="27432"/>
                </a:cubicBezTo>
                <a:cubicBezTo>
                  <a:pt x="493299" y="36516"/>
                  <a:pt x="334969" y="15761"/>
                  <a:pt x="0" y="27432"/>
                </a:cubicBezTo>
                <a:cubicBezTo>
                  <a:pt x="-476" y="15539"/>
                  <a:pt x="-411" y="9181"/>
                  <a:pt x="0" y="0"/>
                </a:cubicBezTo>
                <a:close/>
              </a:path>
              <a:path w="4882642" h="27432" stroke="0" extrusionOk="0">
                <a:moveTo>
                  <a:pt x="0" y="0"/>
                </a:moveTo>
                <a:cubicBezTo>
                  <a:pt x="253027" y="23111"/>
                  <a:pt x="491193" y="-9736"/>
                  <a:pt x="648694" y="0"/>
                </a:cubicBezTo>
                <a:cubicBezTo>
                  <a:pt x="774418" y="32734"/>
                  <a:pt x="1004421" y="15443"/>
                  <a:pt x="1199735" y="0"/>
                </a:cubicBezTo>
                <a:cubicBezTo>
                  <a:pt x="1414066" y="-19237"/>
                  <a:pt x="1745615" y="-11843"/>
                  <a:pt x="1994908" y="0"/>
                </a:cubicBezTo>
                <a:cubicBezTo>
                  <a:pt x="2228376" y="-7139"/>
                  <a:pt x="2371916" y="44711"/>
                  <a:pt x="2643602" y="0"/>
                </a:cubicBezTo>
                <a:cubicBezTo>
                  <a:pt x="2914314" y="-21888"/>
                  <a:pt x="3044662" y="1137"/>
                  <a:pt x="3292296" y="0"/>
                </a:cubicBezTo>
                <a:cubicBezTo>
                  <a:pt x="3560253" y="4721"/>
                  <a:pt x="3901562" y="8014"/>
                  <a:pt x="4087469" y="0"/>
                </a:cubicBezTo>
                <a:cubicBezTo>
                  <a:pt x="4275340" y="-4038"/>
                  <a:pt x="4487843" y="-21532"/>
                  <a:pt x="4882642" y="0"/>
                </a:cubicBezTo>
                <a:cubicBezTo>
                  <a:pt x="4883146" y="9145"/>
                  <a:pt x="4884401" y="18278"/>
                  <a:pt x="4882642" y="27432"/>
                </a:cubicBezTo>
                <a:cubicBezTo>
                  <a:pt x="4640452" y="55312"/>
                  <a:pt x="4469276" y="12389"/>
                  <a:pt x="4282775" y="27432"/>
                </a:cubicBezTo>
                <a:cubicBezTo>
                  <a:pt x="4127518" y="7175"/>
                  <a:pt x="3830432" y="34045"/>
                  <a:pt x="3585254" y="27432"/>
                </a:cubicBezTo>
                <a:cubicBezTo>
                  <a:pt x="3397964" y="-19363"/>
                  <a:pt x="3088373" y="27783"/>
                  <a:pt x="2887734" y="27432"/>
                </a:cubicBezTo>
                <a:cubicBezTo>
                  <a:pt x="2686715" y="33491"/>
                  <a:pt x="2471858" y="-15874"/>
                  <a:pt x="2239040" y="27432"/>
                </a:cubicBezTo>
                <a:cubicBezTo>
                  <a:pt x="2010727" y="69105"/>
                  <a:pt x="1750352" y="75633"/>
                  <a:pt x="1443867" y="27432"/>
                </a:cubicBezTo>
                <a:cubicBezTo>
                  <a:pt x="1059802" y="3232"/>
                  <a:pt x="850219" y="23727"/>
                  <a:pt x="648694" y="27432"/>
                </a:cubicBezTo>
                <a:cubicBezTo>
                  <a:pt x="414440" y="23153"/>
                  <a:pt x="304476" y="56600"/>
                  <a:pt x="0" y="27432"/>
                </a:cubicBezTo>
                <a:cubicBezTo>
                  <a:pt x="-736" y="17315"/>
                  <a:pt x="432" y="6508"/>
                  <a:pt x="0" y="0"/>
                </a:cubicBezTo>
                <a:close/>
              </a:path>
              <a:path w="4882642" h="27432" fill="none" stroke="0" extrusionOk="0">
                <a:moveTo>
                  <a:pt x="0" y="0"/>
                </a:moveTo>
                <a:cubicBezTo>
                  <a:pt x="278307" y="12359"/>
                  <a:pt x="458140" y="1341"/>
                  <a:pt x="648694" y="0"/>
                </a:cubicBezTo>
                <a:cubicBezTo>
                  <a:pt x="837654" y="9322"/>
                  <a:pt x="968082" y="-1784"/>
                  <a:pt x="1199735" y="0"/>
                </a:cubicBezTo>
                <a:cubicBezTo>
                  <a:pt x="1403481" y="5976"/>
                  <a:pt x="1529540" y="18391"/>
                  <a:pt x="1799602" y="0"/>
                </a:cubicBezTo>
                <a:cubicBezTo>
                  <a:pt x="2060949" y="10650"/>
                  <a:pt x="2230517" y="38632"/>
                  <a:pt x="2545949" y="0"/>
                </a:cubicBezTo>
                <a:cubicBezTo>
                  <a:pt x="2872552" y="-33837"/>
                  <a:pt x="2933189" y="-11123"/>
                  <a:pt x="3194643" y="0"/>
                </a:cubicBezTo>
                <a:cubicBezTo>
                  <a:pt x="3425833" y="1576"/>
                  <a:pt x="3570403" y="-8842"/>
                  <a:pt x="3794510" y="0"/>
                </a:cubicBezTo>
                <a:cubicBezTo>
                  <a:pt x="3994857" y="-4870"/>
                  <a:pt x="4333504" y="-26345"/>
                  <a:pt x="4882642" y="0"/>
                </a:cubicBezTo>
                <a:cubicBezTo>
                  <a:pt x="4882085" y="8537"/>
                  <a:pt x="4883564" y="21849"/>
                  <a:pt x="4882642" y="27432"/>
                </a:cubicBezTo>
                <a:cubicBezTo>
                  <a:pt x="4562314" y="-173"/>
                  <a:pt x="4430982" y="86245"/>
                  <a:pt x="4185122" y="27432"/>
                </a:cubicBezTo>
                <a:cubicBezTo>
                  <a:pt x="3986202" y="13896"/>
                  <a:pt x="3828751" y="61605"/>
                  <a:pt x="3585254" y="27432"/>
                </a:cubicBezTo>
                <a:cubicBezTo>
                  <a:pt x="3360279" y="30319"/>
                  <a:pt x="3187249" y="44608"/>
                  <a:pt x="2790081" y="27432"/>
                </a:cubicBezTo>
                <a:cubicBezTo>
                  <a:pt x="2423355" y="30305"/>
                  <a:pt x="2455688" y="-1923"/>
                  <a:pt x="2141387" y="27432"/>
                </a:cubicBezTo>
                <a:cubicBezTo>
                  <a:pt x="1826188" y="48501"/>
                  <a:pt x="1763258" y="10227"/>
                  <a:pt x="1590346" y="27432"/>
                </a:cubicBezTo>
                <a:cubicBezTo>
                  <a:pt x="1376289" y="34931"/>
                  <a:pt x="1198242" y="14277"/>
                  <a:pt x="844000" y="27432"/>
                </a:cubicBezTo>
                <a:cubicBezTo>
                  <a:pt x="489390" y="13107"/>
                  <a:pt x="304080" y="13295"/>
                  <a:pt x="0" y="27432"/>
                </a:cubicBezTo>
                <a:cubicBezTo>
                  <a:pt x="-1508" y="15815"/>
                  <a:pt x="-177" y="8147"/>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4">
            <a:extLst>
              <a:ext uri="{FF2B5EF4-FFF2-40B4-BE49-F238E27FC236}">
                <a16:creationId xmlns:a16="http://schemas.microsoft.com/office/drawing/2014/main" id="{80E0C548-A505-5C4F-DCFF-6AD760096457}"/>
              </a:ext>
            </a:extLst>
          </p:cNvPr>
          <p:cNvSpPr txBox="1"/>
          <p:nvPr/>
        </p:nvSpPr>
        <p:spPr>
          <a:xfrm>
            <a:off x="10108692" y="3997329"/>
            <a:ext cx="7228332" cy="5326183"/>
          </a:xfrm>
          <a:prstGeom prst="rect">
            <a:avLst/>
          </a:prstGeom>
        </p:spPr>
        <p:txBody>
          <a:bodyPr vert="horz" lIns="91440" tIns="45720" rIns="91440" bIns="45720" rtlCol="0" anchor="t">
            <a:normAutofit/>
          </a:bodyPr>
          <a:lstStyle/>
          <a:p>
            <a:pPr indent="-228600">
              <a:lnSpc>
                <a:spcPct val="90000"/>
              </a:lnSpc>
              <a:spcBef>
                <a:spcPct val="0"/>
              </a:spcBef>
              <a:spcAft>
                <a:spcPts val="600"/>
              </a:spcAft>
            </a:pPr>
            <a:r>
              <a:rPr lang="en-US" sz="3300"/>
              <a:t>	Trong KP, ta có một ba lô có tải trọng tối đa là Q và m đồ vật. Mỗi đồ vật j có giá trị b</a:t>
            </a:r>
            <a:r>
              <a:rPr lang="en-US" sz="3300" baseline="-25000"/>
              <a:t>j</a:t>
            </a:r>
            <a:r>
              <a:rPr lang="en-US" sz="3300"/>
              <a:t> và trọng lượng w</a:t>
            </a:r>
            <a:r>
              <a:rPr lang="en-US" sz="3300" baseline="-25000"/>
              <a:t>j</a:t>
            </a:r>
            <a:r>
              <a:rPr lang="en-US" sz="3300"/>
              <a:t> không âm. Kết quả bài toán là một vector nhị phân z = (z1, z2, ..., zm) với z</a:t>
            </a:r>
            <a:r>
              <a:rPr lang="en-US" sz="3300" baseline="-25000"/>
              <a:t>i</a:t>
            </a:r>
            <a:r>
              <a:rPr lang="en-US" sz="3300"/>
              <a:t> đại diện cho việc lấy (1) hay không lấy (0) món đồ thứ i. Hàm g(z) là tổng giá trị của các món đồ vật đang lấy. Mục tiêu bài toán là tối đa hóa g(z) với ràng buộc tổng trọng lượng của các món đồ đang lấy không vược quá Q.</a:t>
            </a:r>
          </a:p>
        </p:txBody>
      </p:sp>
    </p:spTree>
    <p:extLst>
      <p:ext uri="{BB962C8B-B14F-4D97-AF65-F5344CB8AC3E}">
        <p14:creationId xmlns:p14="http://schemas.microsoft.com/office/powerpoint/2010/main" val="241988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261872" y="384048"/>
            <a:ext cx="15759684" cy="1522476"/>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Giới thiệu về TTP</a:t>
            </a:r>
          </a:p>
        </p:txBody>
      </p:sp>
      <p:sp>
        <p:nvSpPr>
          <p:cNvPr id="18"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8929" y="2451753"/>
            <a:ext cx="15677388"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61872" y="2307264"/>
            <a:ext cx="2810185" cy="164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TextBox 4"/>
              <p:cNvSpPr txBox="1"/>
              <p:nvPr/>
            </p:nvSpPr>
            <p:spPr>
              <a:xfrm>
                <a:off x="1257300" y="3289616"/>
                <a:ext cx="9169704" cy="3803605"/>
              </a:xfrm>
              <a:prstGeom prst="rect">
                <a:avLst/>
              </a:prstGeom>
            </p:spPr>
            <p:txBody>
              <a:bodyPr wrap="square" lIns="0" tIns="0" rIns="0" bIns="0" rtlCol="0" anchor="t">
                <a:spAutoFit/>
              </a:bodyPr>
              <a:lstStyle/>
              <a:p>
                <a:pPr algn="just" defTabSz="905256">
                  <a:lnSpc>
                    <a:spcPts val="4157"/>
                  </a:lnSpc>
                  <a:spcBef>
                    <a:spcPct val="0"/>
                  </a:spcBef>
                  <a:spcAft>
                    <a:spcPts val="600"/>
                  </a:spcAft>
                </a:pPr>
                <a:r>
                  <a:rPr lang="en-US" sz="2969" kern="1200">
                    <a:solidFill>
                      <a:srgbClr val="000000"/>
                    </a:solidFill>
                    <a:latin typeface="Muli Regular"/>
                    <a:ea typeface="+mn-ea"/>
                    <a:cs typeface="+mn-cs"/>
                  </a:rPr>
                  <a:t>	TTP </a:t>
                </a:r>
                <a:r>
                  <a:rPr lang="en-US" sz="2969" kern="1200" err="1">
                    <a:solidFill>
                      <a:srgbClr val="000000"/>
                    </a:solidFill>
                    <a:latin typeface="Muli Regular"/>
                    <a:ea typeface="+mn-ea"/>
                    <a:cs typeface="+mn-cs"/>
                  </a:rPr>
                  <a:t>là</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một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bài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toán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tối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ưu</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hóa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đa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mục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tiêu</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kết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hợp</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từ</a:t>
                </a:r>
                <a:r>
                  <a:rPr lang="en-US" sz="2969" kern="1200">
                    <a:solidFill>
                      <a:srgbClr val="000000"/>
                    </a:solidFill>
                    <a:latin typeface="Muli Regular"/>
                    <a:ea typeface="+mn-ea"/>
                    <a:cs typeface="+mn-cs"/>
                  </a:rPr>
                  <a:t> TSP </a:t>
                </a:r>
                <a:r>
                  <a:rPr lang="en-US" sz="2969" kern="1200" err="1">
                    <a:solidFill>
                      <a:srgbClr val="000000"/>
                    </a:solidFill>
                    <a:latin typeface="Muli Regular"/>
                    <a:ea typeface="+mn-ea"/>
                    <a:cs typeface="+mn-cs"/>
                  </a:rPr>
                  <a:t>và</a:t>
                </a:r>
                <a:r>
                  <a:rPr lang="en-US" sz="2969" kern="1200">
                    <a:solidFill>
                      <a:srgbClr val="000000"/>
                    </a:solidFill>
                    <a:latin typeface="Muli Regular"/>
                    <a:ea typeface="+mn-ea"/>
                    <a:cs typeface="+mn-cs"/>
                  </a:rPr>
                  <a:t> KP. </a:t>
                </a:r>
                <a:r>
                  <a:rPr lang="en-US" sz="2969" kern="1200" err="1">
                    <a:solidFill>
                      <a:srgbClr val="000000"/>
                    </a:solidFill>
                    <a:latin typeface="Muli Regular"/>
                    <a:ea typeface="+mn-ea"/>
                    <a:cs typeface="+mn-cs"/>
                  </a:rPr>
                  <a:t>Mỗi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thành</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phố</a:t>
                </a:r>
                <a:r>
                  <a:rPr lang="en-US" sz="2969" kern="1200">
                    <a:solidFill>
                      <a:srgbClr val="000000"/>
                    </a:solidFill>
                    <a:latin typeface="Muli Regular"/>
                    <a:ea typeface="+mn-ea"/>
                    <a:cs typeface="+mn-cs"/>
                  </a:rPr>
                  <a:t> </a:t>
                </a:r>
                <a14:m>
                  <m:oMath xmlns:m="http://schemas.openxmlformats.org/officeDocument/2006/math">
                    <m:r>
                      <a:rPr lang="en-US" sz="2969" i="1" kern="1200">
                        <a:solidFill>
                          <a:srgbClr val="000000"/>
                        </a:solidFill>
                        <a:latin typeface="Cambria Math" panose="02040503050406030204" pitchFamily="18" charset="0"/>
                        <a:ea typeface="Cambria Math" panose="02040503050406030204" pitchFamily="18" charset="0"/>
                        <a:cs typeface="+mn-cs"/>
                      </a:rPr>
                      <m:t>𝜋</m:t>
                    </m:r>
                  </m:oMath>
                </a14:m>
                <a:r>
                  <a:rPr lang="en-US" sz="2969" kern="1200" err="1">
                    <a:solidFill>
                      <a:srgbClr val="000000"/>
                    </a:solidFill>
                    <a:latin typeface="Muli Regular"/>
                    <a:ea typeface="+mn-ea"/>
                    <a:cs typeface="+mn-cs"/>
                  </a:rPr>
                  <a:t>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cung</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cấp</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một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hoặc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nhiều</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đồ</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vật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tên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trộm</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cần</a:t>
                </a:r>
                <a:r>
                  <a:rPr lang="en-US" sz="2969" kern="1200">
                    <a:solidFill>
                      <a:srgbClr val="000000"/>
                    </a:solidFill>
                    <a:latin typeface="Muli Regular"/>
                    <a:ea typeface="+mn-ea"/>
                    <a:cs typeface="+mn-cs"/>
                  </a:rPr>
                  <a:t> di </a:t>
                </a:r>
                <a:r>
                  <a:rPr lang="en-US" sz="2969" kern="1200" err="1">
                    <a:solidFill>
                      <a:srgbClr val="000000"/>
                    </a:solidFill>
                    <a:latin typeface="Muli Regular"/>
                    <a:ea typeface="+mn-ea"/>
                    <a:cs typeface="+mn-cs"/>
                  </a:rPr>
                  <a:t>chuyển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giữa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các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thành</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phố</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và</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nhặt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các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đồ</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vật</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Tuy</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nhiên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vận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tốc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của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tên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trộm</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lại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phụ</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thuộc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vào</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trọng</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lượng</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ba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lô</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hiện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tại</a:t>
                </a:r>
                <a:r>
                  <a:rPr lang="en-US" sz="2969" kern="1200">
                    <a:solidFill>
                      <a:srgbClr val="000000"/>
                    </a:solidFill>
                    <a:latin typeface="Muli Regular"/>
                    <a:ea typeface="+mn-ea"/>
                    <a:cs typeface="+mn-cs"/>
                  </a:rPr>
                  <a:t>.</a:t>
                </a:r>
              </a:p>
              <a:p>
                <a:pPr algn="just" defTabSz="905256">
                  <a:lnSpc>
                    <a:spcPts val="4157"/>
                  </a:lnSpc>
                  <a:spcBef>
                    <a:spcPct val="0"/>
                  </a:spcBef>
                  <a:spcAft>
                    <a:spcPts val="600"/>
                  </a:spcAft>
                </a:pP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Khối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lượng</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ba</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lô</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với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thành</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phố</a:t>
                </a:r>
                <a:r>
                  <a:rPr lang="en-US" sz="2969" kern="1200">
                    <a:solidFill>
                      <a:srgbClr val="000000"/>
                    </a:solidFill>
                    <a:latin typeface="Muli Regular"/>
                    <a:ea typeface="+mn-ea"/>
                    <a:cs typeface="+mn-cs"/>
                  </a:rPr>
                  <a:t>, </a:t>
                </a:r>
                <a14:m>
                  <m:oMath xmlns:m="http://schemas.openxmlformats.org/officeDocument/2006/math">
                    <m:r>
                      <a:rPr lang="en-US" sz="2969" i="1" kern="1200">
                        <a:solidFill>
                          <a:srgbClr val="000000"/>
                        </a:solidFill>
                        <a:latin typeface="Cambria Math" panose="02040503050406030204" pitchFamily="18" charset="0"/>
                        <a:ea typeface="Cambria Math" panose="02040503050406030204" pitchFamily="18" charset="0"/>
                        <a:cs typeface="+mn-cs"/>
                      </a:rPr>
                      <m:t>𝜋</m:t>
                    </m:r>
                  </m:oMath>
                </a14:m>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và</a:t>
                </a:r>
                <a:r>
                  <a:rPr lang="en-US" sz="2969" kern="1200">
                    <a:solidFill>
                      <a:srgbClr val="000000"/>
                    </a:solidFill>
                    <a:latin typeface="Muli Regular"/>
                    <a:ea typeface="+mn-ea"/>
                    <a:cs typeface="+mn-cs"/>
                  </a:rPr>
                  <a:t> z </a:t>
                </a:r>
                <a:r>
                  <a:rPr lang="en-US" sz="2969" kern="1200" err="1">
                    <a:solidFill>
                      <a:srgbClr val="000000"/>
                    </a:solidFill>
                    <a:latin typeface="Muli Regular"/>
                    <a:ea typeface="+mn-ea"/>
                    <a:cs typeface="+mn-cs"/>
                  </a:rPr>
                  <a:t>cho</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trước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được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tính</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như</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sau</a:t>
                </a:r>
                <a:r>
                  <a:rPr lang="en-US" sz="2969" kern="1200">
                    <a:solidFill>
                      <a:srgbClr val="000000"/>
                    </a:solidFill>
                    <a:latin typeface="Muli Regular"/>
                    <a:ea typeface="+mn-ea"/>
                    <a:cs typeface="+mn-cs"/>
                  </a:rPr>
                  <a:t>:</a:t>
                </a:r>
                <a:endParaRPr lang="en-US" sz="2999">
                  <a:solidFill>
                    <a:srgbClr val="000000"/>
                  </a:solidFill>
                  <a:latin typeface="Muli Regular"/>
                </a:endParaRPr>
              </a:p>
            </p:txBody>
          </p:sp>
        </mc:Choice>
        <mc:Fallback>
          <p:sp>
            <p:nvSpPr>
              <p:cNvPr id="4" name="TextBox 4"/>
              <p:cNvSpPr txBox="1">
                <a:spLocks noRot="1" noChangeAspect="1" noMove="1" noResize="1" noEditPoints="1" noAdjustHandles="1" noChangeArrowheads="1" noChangeShapeType="1" noTextEdit="1"/>
              </p:cNvSpPr>
              <p:nvPr/>
            </p:nvSpPr>
            <p:spPr>
              <a:xfrm>
                <a:off x="1257300" y="3289616"/>
                <a:ext cx="9169704" cy="3803605"/>
              </a:xfrm>
              <a:prstGeom prst="rect">
                <a:avLst/>
              </a:prstGeom>
              <a:blipFill>
                <a:blip r:embed="rId2"/>
                <a:stretch>
                  <a:fillRect l="-2460" t="-2083" r="-2527" b="-48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C06821E-AF6D-F8D9-1C76-090911D483B9}"/>
              </a:ext>
            </a:extLst>
          </p:cNvPr>
          <p:cNvPicPr>
            <a:picLocks noChangeAspect="1"/>
          </p:cNvPicPr>
          <p:nvPr/>
        </p:nvPicPr>
        <p:blipFill>
          <a:blip r:embed="rId3"/>
          <a:stretch>
            <a:fillRect/>
          </a:stretch>
        </p:blipFill>
        <p:spPr>
          <a:xfrm>
            <a:off x="10936150" y="3467446"/>
            <a:ext cx="6094550" cy="1965066"/>
          </a:xfrm>
          <a:prstGeom prst="rect">
            <a:avLst/>
          </a:prstGeom>
        </p:spPr>
      </p:pic>
      <mc:AlternateContent xmlns:mc="http://schemas.openxmlformats.org/markup-compatibility/2006">
        <mc:Choice xmlns:a14="http://schemas.microsoft.com/office/drawing/2010/main" Requires="a14">
          <p:sp>
            <p:nvSpPr>
              <p:cNvPr id="7" name="TextBox 4">
                <a:extLst>
                  <a:ext uri="{FF2B5EF4-FFF2-40B4-BE49-F238E27FC236}">
                    <a16:creationId xmlns:a16="http://schemas.microsoft.com/office/drawing/2014/main" id="{9300AEB8-4AA2-67B8-3506-DAED655AE2EF}"/>
                  </a:ext>
                </a:extLst>
              </p:cNvPr>
              <p:cNvSpPr txBox="1"/>
              <p:nvPr/>
            </p:nvSpPr>
            <p:spPr>
              <a:xfrm>
                <a:off x="1257300" y="7467399"/>
                <a:ext cx="9169704" cy="1558069"/>
              </a:xfrm>
              <a:prstGeom prst="rect">
                <a:avLst/>
              </a:prstGeom>
            </p:spPr>
            <p:txBody>
              <a:bodyPr wrap="square" lIns="0" tIns="0" rIns="0" bIns="0" rtlCol="0" anchor="t">
                <a:spAutoFit/>
              </a:bodyPr>
              <a:lstStyle/>
              <a:p>
                <a:pPr algn="just" defTabSz="905256">
                  <a:lnSpc>
                    <a:spcPts val="4157"/>
                  </a:lnSpc>
                  <a:spcBef>
                    <a:spcPct val="0"/>
                  </a:spcBef>
                  <a:spcAft>
                    <a:spcPts val="600"/>
                  </a:spcAft>
                </a:pP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Với</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a</a:t>
                </a:r>
                <a:r>
                  <a:rPr lang="en-US" sz="2969" kern="1200" baseline="-25000" err="1">
                    <a:solidFill>
                      <a:srgbClr val="000000"/>
                    </a:solidFill>
                    <a:latin typeface="Muli Regular"/>
                    <a:ea typeface="+mn-ea"/>
                    <a:cs typeface="+mn-cs"/>
                  </a:rPr>
                  <a:t>j</a:t>
                </a:r>
                <a:r>
                  <a:rPr lang="en-US" sz="2969" kern="1200">
                    <a:solidFill>
                      <a:srgbClr val="000000"/>
                    </a:solidFill>
                    <a:latin typeface="Muli Regular"/>
                    <a:ea typeface="+mn-ea"/>
                    <a:cs typeface="+mn-cs"/>
                  </a:rPr>
                  <a:t>(</a:t>
                </a:r>
                <a14:m>
                  <m:oMath xmlns:m="http://schemas.openxmlformats.org/officeDocument/2006/math">
                    <m:r>
                      <a:rPr lang="en-US" sz="2969" i="1" kern="1200">
                        <a:solidFill>
                          <a:srgbClr val="000000"/>
                        </a:solidFill>
                        <a:latin typeface="Cambria Math" panose="02040503050406030204" pitchFamily="18" charset="0"/>
                        <a:ea typeface="Cambria Math" panose="02040503050406030204" pitchFamily="18" charset="0"/>
                        <a:cs typeface="+mn-cs"/>
                      </a:rPr>
                      <m:t>𝜋</m:t>
                    </m:r>
                  </m:oMath>
                </a14:m>
                <a:r>
                  <a:rPr lang="en-US" sz="2969" kern="1200" baseline="-25000">
                    <a:solidFill>
                      <a:srgbClr val="000000"/>
                    </a:solidFill>
                    <a:latin typeface="Muli Regular"/>
                    <a:ea typeface="+mn-ea"/>
                    <a:cs typeface="+mn-cs"/>
                  </a:rPr>
                  <a:t>k</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là</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hàm</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nhị</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phân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biểu</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diễn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cho</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việc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món</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đồ</a:t>
                </a:r>
                <a:r>
                  <a:rPr lang="en-US" sz="2969" kern="1200">
                    <a:solidFill>
                      <a:srgbClr val="000000"/>
                    </a:solidFill>
                    <a:latin typeface="Muli Regular"/>
                    <a:ea typeface="+mn-ea"/>
                    <a:cs typeface="+mn-cs"/>
                  </a:rPr>
                  <a:t> j </a:t>
                </a:r>
                <a:r>
                  <a:rPr lang="en-US" sz="2969" kern="1200" err="1">
                    <a:solidFill>
                      <a:srgbClr val="000000"/>
                    </a:solidFill>
                    <a:latin typeface="Muli Regular"/>
                    <a:ea typeface="+mn-ea"/>
                    <a:cs typeface="+mn-cs"/>
                  </a:rPr>
                  <a:t>có</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thể</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bị</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lấy</a:t>
                </a:r>
                <a:r>
                  <a:rPr lang="en-US" sz="2969" kern="1200">
                    <a:solidFill>
                      <a:srgbClr val="000000"/>
                    </a:solidFill>
                    <a:latin typeface="Muli Regular"/>
                    <a:ea typeface="+mn-ea"/>
                    <a:cs typeface="+mn-cs"/>
                  </a:rPr>
                  <a:t> (1) </a:t>
                </a:r>
                <a:r>
                  <a:rPr lang="en-US" sz="2969" kern="1200" err="1">
                    <a:solidFill>
                      <a:srgbClr val="000000"/>
                    </a:solidFill>
                    <a:latin typeface="Muli Regular"/>
                    <a:ea typeface="+mn-ea"/>
                    <a:cs typeface="+mn-cs"/>
                  </a:rPr>
                  <a:t>hoặc</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không</a:t>
                </a:r>
                <a:r>
                  <a:rPr lang="en-US" sz="2969" kern="1200">
                    <a:solidFill>
                      <a:srgbClr val="000000"/>
                    </a:solidFill>
                    <a:latin typeface="Muli Regular"/>
                    <a:ea typeface="+mn-ea"/>
                    <a:cs typeface="+mn-cs"/>
                  </a:rPr>
                  <a:t> (0) ở </a:t>
                </a:r>
                <a:r>
                  <a:rPr lang="en-US" sz="2969" kern="1200" err="1">
                    <a:solidFill>
                      <a:srgbClr val="000000"/>
                    </a:solidFill>
                    <a:latin typeface="Muli Regular"/>
                    <a:ea typeface="+mn-ea"/>
                    <a:cs typeface="+mn-cs"/>
                  </a:rPr>
                  <a:t>thành</a:t>
                </a:r>
                <a:r>
                  <a:rPr lang="en-US" sz="2969" kern="1200">
                    <a:solidFill>
                      <a:srgbClr val="000000"/>
                    </a:solidFill>
                    <a:latin typeface="Muli Regular"/>
                    <a:ea typeface="+mn-ea"/>
                    <a:cs typeface="+mn-cs"/>
                  </a:rPr>
                  <a:t> </a:t>
                </a:r>
                <a:r>
                  <a:rPr lang="en-US" sz="2969" kern="1200" err="1">
                    <a:solidFill>
                      <a:srgbClr val="000000"/>
                    </a:solidFill>
                    <a:latin typeface="Muli Regular"/>
                    <a:ea typeface="+mn-ea"/>
                    <a:cs typeface="+mn-cs"/>
                  </a:rPr>
                  <a:t>phố</a:t>
                </a:r>
                <a:r>
                  <a:rPr lang="en-US" sz="2969" kern="1200">
                    <a:solidFill>
                      <a:srgbClr val="000000"/>
                    </a:solidFill>
                    <a:latin typeface="Muli Regular"/>
                    <a:ea typeface="+mn-ea"/>
                    <a:cs typeface="+mn-cs"/>
                  </a:rPr>
                  <a:t> </a:t>
                </a:r>
                <a14:m>
                  <m:oMath xmlns:m="http://schemas.openxmlformats.org/officeDocument/2006/math">
                    <m:r>
                      <a:rPr lang="en-US" sz="2969" i="1" kern="1200">
                        <a:solidFill>
                          <a:srgbClr val="000000"/>
                        </a:solidFill>
                        <a:latin typeface="Cambria Math" panose="02040503050406030204" pitchFamily="18" charset="0"/>
                        <a:ea typeface="Cambria Math" panose="02040503050406030204" pitchFamily="18" charset="0"/>
                        <a:cs typeface="+mn-cs"/>
                      </a:rPr>
                      <m:t>𝜋</m:t>
                    </m:r>
                  </m:oMath>
                </a14:m>
                <a:r>
                  <a:rPr lang="en-US" sz="2969" kern="1200" baseline="-25000">
                    <a:solidFill>
                      <a:srgbClr val="000000"/>
                    </a:solidFill>
                    <a:latin typeface="Muli Regular"/>
                    <a:ea typeface="+mn-ea"/>
                    <a:cs typeface="+mn-cs"/>
                  </a:rPr>
                  <a:t>k</a:t>
                </a:r>
                <a:r>
                  <a:rPr lang="en-US" sz="2969" kern="1200">
                    <a:solidFill>
                      <a:srgbClr val="000000"/>
                    </a:solidFill>
                    <a:latin typeface="Muli Regular"/>
                    <a:ea typeface="+mn-ea"/>
                    <a:cs typeface="+mn-cs"/>
                  </a:rPr>
                  <a:t> hay </a:t>
                </a:r>
                <a:r>
                  <a:rPr lang="en-US" sz="2969" kern="1200" err="1">
                    <a:solidFill>
                      <a:srgbClr val="000000"/>
                    </a:solidFill>
                    <a:latin typeface="Muli Regular"/>
                    <a:ea typeface="+mn-ea"/>
                    <a:cs typeface="+mn-cs"/>
                  </a:rPr>
                  <a:t>không</a:t>
                </a:r>
                <a:r>
                  <a:rPr lang="en-US" sz="2969" kern="1200">
                    <a:solidFill>
                      <a:srgbClr val="000000"/>
                    </a:solidFill>
                    <a:latin typeface="Muli Regular"/>
                    <a:ea typeface="+mn-ea"/>
                    <a:cs typeface="+mn-cs"/>
                  </a:rPr>
                  <a:t>. </a:t>
                </a:r>
                <a:endParaRPr lang="en-US" sz="2999">
                  <a:solidFill>
                    <a:srgbClr val="000000"/>
                  </a:solidFill>
                  <a:latin typeface="Muli Regular"/>
                </a:endParaRPr>
              </a:p>
            </p:txBody>
          </p:sp>
        </mc:Choice>
        <mc:Fallback>
          <p:sp>
            <p:nvSpPr>
              <p:cNvPr id="7" name="TextBox 4">
                <a:extLst>
                  <a:ext uri="{FF2B5EF4-FFF2-40B4-BE49-F238E27FC236}">
                    <a16:creationId xmlns:a16="http://schemas.microsoft.com/office/drawing/2014/main" id="{9300AEB8-4AA2-67B8-3506-DAED655AE2EF}"/>
                  </a:ext>
                </a:extLst>
              </p:cNvPr>
              <p:cNvSpPr txBox="1">
                <a:spLocks noRot="1" noChangeAspect="1" noMove="1" noResize="1" noEditPoints="1" noAdjustHandles="1" noChangeArrowheads="1" noChangeShapeType="1" noTextEdit="1"/>
              </p:cNvSpPr>
              <p:nvPr/>
            </p:nvSpPr>
            <p:spPr>
              <a:xfrm>
                <a:off x="1257300" y="7467399"/>
                <a:ext cx="9169704" cy="1558069"/>
              </a:xfrm>
              <a:prstGeom prst="rect">
                <a:avLst/>
              </a:prstGeom>
              <a:blipFill>
                <a:blip r:embed="rId4"/>
                <a:stretch>
                  <a:fillRect l="-2460" t="-5078" r="-2527" b="-14063"/>
                </a:stretch>
              </a:blipFill>
            </p:spPr>
            <p:txBody>
              <a:bodyPr/>
              <a:lstStyle/>
              <a:p>
                <a:r>
                  <a:rPr lang="en-US">
                    <a:noFill/>
                  </a:rPr>
                  <a:t> </a:t>
                </a:r>
              </a:p>
            </p:txBody>
          </p:sp>
        </mc:Fallback>
      </mc:AlternateContent>
    </p:spTree>
    <p:extLst>
      <p:ext uri="{BB962C8B-B14F-4D97-AF65-F5344CB8AC3E}">
        <p14:creationId xmlns:p14="http://schemas.microsoft.com/office/powerpoint/2010/main" val="1265601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261872" y="384048"/>
            <a:ext cx="15759684" cy="1522476"/>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Giới thiệu về TTP</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8929" y="2451753"/>
            <a:ext cx="15677388"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61872" y="2307264"/>
            <a:ext cx="2810185" cy="164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4"/>
          <p:cNvSpPr txBox="1"/>
          <p:nvPr/>
        </p:nvSpPr>
        <p:spPr>
          <a:xfrm>
            <a:off x="1298928" y="2889399"/>
            <a:ext cx="12188471" cy="1969770"/>
          </a:xfrm>
          <a:prstGeom prst="rect">
            <a:avLst/>
          </a:prstGeom>
        </p:spPr>
        <p:txBody>
          <a:bodyPr wrap="square" lIns="0" tIns="0" rIns="0" bIns="0" rtlCol="0" anchor="t">
            <a:spAutoFit/>
          </a:bodyPr>
          <a:lstStyle/>
          <a:p>
            <a:pPr algn="just" defTabSz="713232">
              <a:spcBef>
                <a:spcPct val="0"/>
              </a:spcBef>
              <a:spcAft>
                <a:spcPts val="600"/>
              </a:spcAft>
            </a:pPr>
            <a:r>
              <a:rPr lang="en-US" sz="2339"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Vận</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tốc</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của</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tên</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trộm</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nằm</a:t>
            </a:r>
            <a:r>
              <a:rPr lang="en-US" sz="3200" kern="1200" dirty="0">
                <a:solidFill>
                  <a:srgbClr val="000000"/>
                </a:solidFill>
                <a:latin typeface="Muli Regular"/>
                <a:ea typeface="+mn-ea"/>
                <a:cs typeface="+mn-cs"/>
              </a:rPr>
              <a:t> ở </a:t>
            </a:r>
            <a:r>
              <a:rPr lang="en-US" sz="3200" kern="1200" dirty="0" err="1">
                <a:solidFill>
                  <a:srgbClr val="000000"/>
                </a:solidFill>
                <a:latin typeface="Muli Regular"/>
                <a:ea typeface="+mn-ea"/>
                <a:cs typeface="+mn-cs"/>
              </a:rPr>
              <a:t>một</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khoảng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xác</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định</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a:t>
            </a:r>
            <a:r>
              <a:rPr lang="en-US" sz="3200" kern="1200" baseline="-25000" dirty="0" err="1">
                <a:solidFill>
                  <a:srgbClr val="000000"/>
                </a:solidFill>
                <a:latin typeface="Muli Regular"/>
                <a:ea typeface="+mn-ea"/>
                <a:cs typeface="+mn-cs"/>
              </a:rPr>
              <a:t>min</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a:t>
            </a:r>
            <a:r>
              <a:rPr lang="en-US" sz="3200" kern="1200" baseline="-25000" dirty="0" err="1">
                <a:solidFill>
                  <a:srgbClr val="000000"/>
                </a:solidFill>
                <a:latin typeface="Muli Regular"/>
                <a:ea typeface="+mn-ea"/>
                <a:cs typeface="+mn-cs"/>
              </a:rPr>
              <a:t>max</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và</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luôn</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không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âm</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cho</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một</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lời</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giải</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khả</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thi</a:t>
            </a:r>
            <a:r>
              <a:rPr lang="en-US" sz="3200" kern="1200" dirty="0">
                <a:solidFill>
                  <a:srgbClr val="000000"/>
                </a:solidFill>
                <a:latin typeface="Muli Regular"/>
                <a:ea typeface="+mn-ea"/>
                <a:cs typeface="+mn-cs"/>
              </a:rPr>
              <a:t>. Trong </a:t>
            </a:r>
            <a:r>
              <a:rPr lang="en-US" sz="3200" kern="1200" dirty="0" err="1">
                <a:solidFill>
                  <a:srgbClr val="000000"/>
                </a:solidFill>
                <a:latin typeface="Muli Regular"/>
                <a:ea typeface="+mn-ea"/>
                <a:cs typeface="+mn-cs"/>
              </a:rPr>
              <a:t>trường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hợp</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bất</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khả</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thi</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trọng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lượng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ba</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lô</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vượt</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quá</a:t>
            </a:r>
            <a:r>
              <a:rPr lang="en-US" sz="3200" kern="1200" dirty="0">
                <a:solidFill>
                  <a:srgbClr val="000000"/>
                </a:solidFill>
                <a:latin typeface="Muli Regular"/>
                <a:ea typeface="+mn-ea"/>
                <a:cs typeface="+mn-cs"/>
              </a:rPr>
              <a:t> Q), </a:t>
            </a:r>
            <a:r>
              <a:rPr lang="en-US" sz="3200" kern="1200" dirty="0" err="1">
                <a:solidFill>
                  <a:srgbClr val="000000"/>
                </a:solidFill>
                <a:latin typeface="Muli Regular"/>
                <a:ea typeface="+mn-ea"/>
                <a:cs typeface="+mn-cs"/>
              </a:rPr>
              <a:t>để</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cung</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cấp</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thời</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gian</a:t>
            </a:r>
            <a:r>
              <a:rPr lang="en-US" sz="3200" kern="1200" dirty="0">
                <a:solidFill>
                  <a:srgbClr val="000000"/>
                </a:solidFill>
                <a:latin typeface="Muli Regular"/>
                <a:ea typeface="+mn-ea"/>
                <a:cs typeface="+mn-cs"/>
              </a:rPr>
              <a:t> di </a:t>
            </a:r>
            <a:r>
              <a:rPr lang="en-US" sz="3200" kern="1200" dirty="0" err="1">
                <a:solidFill>
                  <a:srgbClr val="000000"/>
                </a:solidFill>
                <a:latin typeface="Muli Regular"/>
                <a:ea typeface="+mn-ea"/>
                <a:cs typeface="+mn-cs"/>
              </a:rPr>
              <a:t>chuyển</a:t>
            </a:r>
            <a:r>
              <a:rPr lang="en-US" sz="3200" kern="1200" dirty="0">
                <a:solidFill>
                  <a:srgbClr val="000000"/>
                </a:solidFill>
                <a:latin typeface="Muli Regular"/>
                <a:ea typeface="+mn-ea"/>
                <a:cs typeface="+mn-cs"/>
              </a:rPr>
              <a:t>, ta </a:t>
            </a:r>
            <a:r>
              <a:rPr lang="en-US" sz="3200" kern="1200" dirty="0" err="1">
                <a:solidFill>
                  <a:srgbClr val="000000"/>
                </a:solidFill>
                <a:latin typeface="Muli Regular"/>
                <a:ea typeface="+mn-ea"/>
                <a:cs typeface="+mn-cs"/>
              </a:rPr>
              <a:t>đặt</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vận</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tốc</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là</a:t>
            </a:r>
            <a:r>
              <a:rPr lang="en-US" sz="3200" kern="1200" dirty="0">
                <a:solidFill>
                  <a:srgbClr val="000000"/>
                </a:solidFill>
                <a:latin typeface="Muli Regular"/>
                <a:ea typeface="+mn-ea"/>
                <a:cs typeface="+mn-cs"/>
              </a:rPr>
              <a:t> </a:t>
            </a:r>
            <a:r>
              <a:rPr lang="en-US" sz="3200" kern="1200" dirty="0" err="1">
                <a:solidFill>
                  <a:srgbClr val="000000"/>
                </a:solidFill>
                <a:latin typeface="Muli Regular"/>
                <a:ea typeface="+mn-ea"/>
                <a:cs typeface="+mn-cs"/>
              </a:rPr>
              <a:t>v</a:t>
            </a:r>
            <a:r>
              <a:rPr lang="en-US" sz="3200" kern="1200" baseline="-25000" dirty="0" err="1">
                <a:solidFill>
                  <a:srgbClr val="000000"/>
                </a:solidFill>
                <a:latin typeface="Muli Regular"/>
                <a:ea typeface="+mn-ea"/>
                <a:cs typeface="+mn-cs"/>
              </a:rPr>
              <a:t>min</a:t>
            </a:r>
            <a:r>
              <a:rPr lang="en-US" sz="3200" kern="1200" dirty="0">
                <a:solidFill>
                  <a:srgbClr val="000000"/>
                </a:solidFill>
                <a:latin typeface="Muli Regular"/>
                <a:ea typeface="+mn-ea"/>
                <a:cs typeface="+mn-cs"/>
              </a:rPr>
              <a:t>:</a:t>
            </a:r>
            <a:endParaRPr lang="en-US" sz="3200" dirty="0">
              <a:solidFill>
                <a:srgbClr val="000000"/>
              </a:solidFill>
              <a:latin typeface="Muli Regular"/>
            </a:endParaRPr>
          </a:p>
        </p:txBody>
      </p:sp>
      <p:pic>
        <p:nvPicPr>
          <p:cNvPr id="6" name="Picture 5">
            <a:extLst>
              <a:ext uri="{FF2B5EF4-FFF2-40B4-BE49-F238E27FC236}">
                <a16:creationId xmlns:a16="http://schemas.microsoft.com/office/drawing/2014/main" id="{E59428F8-E1BE-76DD-2B54-3A8BBA910A91}"/>
              </a:ext>
            </a:extLst>
          </p:cNvPr>
          <p:cNvPicPr>
            <a:picLocks noChangeAspect="1"/>
          </p:cNvPicPr>
          <p:nvPr/>
        </p:nvPicPr>
        <p:blipFill>
          <a:blip r:embed="rId2"/>
          <a:stretch>
            <a:fillRect/>
          </a:stretch>
        </p:blipFill>
        <p:spPr>
          <a:xfrm>
            <a:off x="1371600" y="5406796"/>
            <a:ext cx="8326794" cy="1864208"/>
          </a:xfrm>
          <a:prstGeom prst="rect">
            <a:avLst/>
          </a:prstGeom>
        </p:spPr>
      </p:pic>
      <p:sp>
        <p:nvSpPr>
          <p:cNvPr id="10" name="TextBox 4">
            <a:extLst>
              <a:ext uri="{FF2B5EF4-FFF2-40B4-BE49-F238E27FC236}">
                <a16:creationId xmlns:a16="http://schemas.microsoft.com/office/drawing/2014/main" id="{87DACF7B-2B3A-D842-5B73-7AF0EF4DEA30}"/>
              </a:ext>
            </a:extLst>
          </p:cNvPr>
          <p:cNvSpPr txBox="1"/>
          <p:nvPr/>
        </p:nvSpPr>
        <p:spPr>
          <a:xfrm>
            <a:off x="8074944" y="5570964"/>
            <a:ext cx="5000839" cy="389762"/>
          </a:xfrm>
          <a:prstGeom prst="rect">
            <a:avLst/>
          </a:prstGeom>
        </p:spPr>
        <p:txBody>
          <a:bodyPr wrap="square" lIns="0" tIns="0" rIns="0" bIns="0" rtlCol="0" anchor="t">
            <a:spAutoFit/>
          </a:bodyPr>
          <a:lstStyle/>
          <a:p>
            <a:pPr algn="just" defTabSz="713232">
              <a:lnSpc>
                <a:spcPts val="3275"/>
              </a:lnSpc>
              <a:spcBef>
                <a:spcPct val="0"/>
              </a:spcBef>
              <a:spcAft>
                <a:spcPts val="600"/>
              </a:spcAft>
            </a:pPr>
            <a:r>
              <a:rPr lang="en-US" sz="2339" kern="1200">
                <a:solidFill>
                  <a:srgbClr val="000000"/>
                </a:solidFill>
                <a:latin typeface="Muli Regular"/>
                <a:ea typeface="+mn-ea"/>
                <a:cs typeface="+mn-cs"/>
              </a:rPr>
              <a:t>	</a:t>
            </a:r>
            <a:endParaRPr lang="en-US" sz="2999">
              <a:solidFill>
                <a:srgbClr val="000000"/>
              </a:solidFill>
              <a:latin typeface="Muli Regular"/>
            </a:endParaRPr>
          </a:p>
        </p:txBody>
      </p:sp>
    </p:spTree>
    <p:extLst>
      <p:ext uri="{BB962C8B-B14F-4D97-AF65-F5344CB8AC3E}">
        <p14:creationId xmlns:p14="http://schemas.microsoft.com/office/powerpoint/2010/main" val="280608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261872" y="384048"/>
            <a:ext cx="15759684" cy="1522476"/>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Giới thiệu về TTP</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8929" y="2451753"/>
            <a:ext cx="15677388"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61872" y="2307264"/>
            <a:ext cx="2810185" cy="164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4"/>
          <p:cNvSpPr txBox="1"/>
          <p:nvPr/>
        </p:nvSpPr>
        <p:spPr>
          <a:xfrm>
            <a:off x="1298928" y="2889399"/>
            <a:ext cx="12188471" cy="492443"/>
          </a:xfrm>
          <a:prstGeom prst="rect">
            <a:avLst/>
          </a:prstGeom>
        </p:spPr>
        <p:txBody>
          <a:bodyPr wrap="square" lIns="0" tIns="0" rIns="0" bIns="0" rtlCol="0" anchor="t">
            <a:spAutoFit/>
          </a:bodyPr>
          <a:lstStyle/>
          <a:p>
            <a:pPr algn="just" defTabSz="713232">
              <a:spcBef>
                <a:spcPct val="0"/>
              </a:spcBef>
              <a:spcAft>
                <a:spcPts val="600"/>
              </a:spcAft>
            </a:pPr>
            <a:r>
              <a:rPr lang="en-US" sz="2339" kern="1200" dirty="0">
                <a:solidFill>
                  <a:srgbClr val="000000"/>
                </a:solidFill>
                <a:latin typeface="Muli Regular"/>
                <a:ea typeface="+mn-ea"/>
                <a:cs typeface="+mn-cs"/>
              </a:rPr>
              <a:t>	</a:t>
            </a:r>
            <a:r>
              <a:rPr lang="en-US" sz="3200" dirty="0">
                <a:solidFill>
                  <a:srgbClr val="000000"/>
                </a:solidFill>
                <a:latin typeface="Muli Regular"/>
              </a:rPr>
              <a:t> Ta </a:t>
            </a:r>
            <a:r>
              <a:rPr lang="en-US" sz="3200" dirty="0" err="1">
                <a:solidFill>
                  <a:srgbClr val="000000"/>
                </a:solidFill>
                <a:latin typeface="Muli Regular"/>
              </a:rPr>
              <a:t>có</a:t>
            </a:r>
            <a:r>
              <a:rPr lang="en-US" sz="3200" dirty="0">
                <a:solidFill>
                  <a:srgbClr val="000000"/>
                </a:solidFill>
                <a:latin typeface="Muli Regular"/>
              </a:rPr>
              <a:t> </a:t>
            </a:r>
            <a:r>
              <a:rPr lang="en-US" sz="3200" dirty="0" err="1">
                <a:solidFill>
                  <a:srgbClr val="000000"/>
                </a:solidFill>
                <a:latin typeface="Muli Regular"/>
              </a:rPr>
              <a:t>thời</a:t>
            </a:r>
            <a:r>
              <a:rPr lang="en-US" sz="3200" dirty="0">
                <a:solidFill>
                  <a:srgbClr val="000000"/>
                </a:solidFill>
                <a:latin typeface="Muli Regular"/>
              </a:rPr>
              <a:t> </a:t>
            </a:r>
            <a:r>
              <a:rPr lang="en-US" sz="3200" dirty="0" err="1">
                <a:solidFill>
                  <a:srgbClr val="000000"/>
                </a:solidFill>
                <a:latin typeface="Muli Regular"/>
              </a:rPr>
              <a:t>gian</a:t>
            </a:r>
            <a:r>
              <a:rPr lang="en-US" sz="3200" dirty="0">
                <a:solidFill>
                  <a:srgbClr val="000000"/>
                </a:solidFill>
                <a:latin typeface="Muli Regular"/>
              </a:rPr>
              <a:t> di </a:t>
            </a:r>
            <a:r>
              <a:rPr lang="en-US" sz="3200" dirty="0" err="1">
                <a:solidFill>
                  <a:srgbClr val="000000"/>
                </a:solidFill>
                <a:latin typeface="Muli Regular"/>
              </a:rPr>
              <a:t>chuyển</a:t>
            </a:r>
            <a:r>
              <a:rPr lang="en-US" sz="3200" dirty="0">
                <a:solidFill>
                  <a:srgbClr val="000000"/>
                </a:solidFill>
                <a:latin typeface="Muli Regular"/>
              </a:rPr>
              <a:t> </a:t>
            </a:r>
            <a:r>
              <a:rPr lang="en-US" sz="3200" dirty="0" err="1">
                <a:solidFill>
                  <a:srgbClr val="000000"/>
                </a:solidFill>
                <a:latin typeface="Muli Regular"/>
              </a:rPr>
              <a:t>của</a:t>
            </a:r>
            <a:r>
              <a:rPr lang="en-US" sz="3200" dirty="0">
                <a:solidFill>
                  <a:srgbClr val="000000"/>
                </a:solidFill>
                <a:latin typeface="Muli Regular"/>
              </a:rPr>
              <a:t> </a:t>
            </a:r>
            <a:r>
              <a:rPr lang="en-US" sz="3200" dirty="0" err="1">
                <a:solidFill>
                  <a:srgbClr val="000000"/>
                </a:solidFill>
                <a:latin typeface="Muli Regular"/>
              </a:rPr>
              <a:t>tên</a:t>
            </a:r>
            <a:r>
              <a:rPr lang="en-US" sz="3200" dirty="0">
                <a:solidFill>
                  <a:srgbClr val="000000"/>
                </a:solidFill>
                <a:latin typeface="Muli Regular"/>
              </a:rPr>
              <a:t> </a:t>
            </a:r>
            <a:r>
              <a:rPr lang="en-US" sz="3200" dirty="0" err="1">
                <a:solidFill>
                  <a:srgbClr val="000000"/>
                </a:solidFill>
                <a:latin typeface="Muli Regular"/>
              </a:rPr>
              <a:t>trộm</a:t>
            </a:r>
            <a:r>
              <a:rPr lang="en-US" sz="3200" dirty="0">
                <a:solidFill>
                  <a:srgbClr val="000000"/>
                </a:solidFill>
                <a:latin typeface="Muli Regular"/>
              </a:rPr>
              <a:t> </a:t>
            </a:r>
            <a:r>
              <a:rPr lang="en-US" sz="3200" dirty="0" err="1">
                <a:solidFill>
                  <a:srgbClr val="000000"/>
                </a:solidFill>
                <a:latin typeface="Muli Regular"/>
              </a:rPr>
              <a:t>sẽ</a:t>
            </a:r>
            <a:r>
              <a:rPr lang="en-US" sz="3200" dirty="0">
                <a:solidFill>
                  <a:srgbClr val="000000"/>
                </a:solidFill>
                <a:latin typeface="Muli Regular"/>
              </a:rPr>
              <a:t> </a:t>
            </a:r>
            <a:r>
              <a:rPr lang="en-US" sz="3200" dirty="0" err="1">
                <a:solidFill>
                  <a:srgbClr val="000000"/>
                </a:solidFill>
                <a:latin typeface="Muli Regular"/>
              </a:rPr>
              <a:t>được</a:t>
            </a:r>
            <a:r>
              <a:rPr lang="en-US" sz="3200" dirty="0">
                <a:solidFill>
                  <a:srgbClr val="000000"/>
                </a:solidFill>
                <a:latin typeface="Muli Regular"/>
              </a:rPr>
              <a:t> </a:t>
            </a:r>
            <a:r>
              <a:rPr lang="en-US" sz="3200" dirty="0" err="1">
                <a:solidFill>
                  <a:srgbClr val="000000"/>
                </a:solidFill>
                <a:latin typeface="Muli Regular"/>
              </a:rPr>
              <a:t>tính</a:t>
            </a:r>
            <a:r>
              <a:rPr lang="en-US" sz="3200" dirty="0">
                <a:solidFill>
                  <a:srgbClr val="000000"/>
                </a:solidFill>
                <a:latin typeface="Muli Regular"/>
              </a:rPr>
              <a:t> </a:t>
            </a:r>
            <a:r>
              <a:rPr lang="en-US" sz="3200" dirty="0" err="1">
                <a:solidFill>
                  <a:srgbClr val="000000"/>
                </a:solidFill>
                <a:latin typeface="Muli Regular"/>
              </a:rPr>
              <a:t>như</a:t>
            </a:r>
            <a:r>
              <a:rPr lang="en-US" sz="3200" dirty="0">
                <a:solidFill>
                  <a:srgbClr val="000000"/>
                </a:solidFill>
                <a:latin typeface="Muli Regular"/>
              </a:rPr>
              <a:t> </a:t>
            </a:r>
            <a:r>
              <a:rPr lang="en-US" sz="3200" dirty="0" err="1">
                <a:solidFill>
                  <a:srgbClr val="000000"/>
                </a:solidFill>
                <a:latin typeface="Muli Regular"/>
              </a:rPr>
              <a:t>sau</a:t>
            </a:r>
            <a:r>
              <a:rPr lang="en-US" sz="3200" dirty="0">
                <a:solidFill>
                  <a:srgbClr val="000000"/>
                </a:solidFill>
                <a:latin typeface="Muli Regular"/>
              </a:rPr>
              <a:t>:</a:t>
            </a:r>
          </a:p>
        </p:txBody>
      </p:sp>
      <p:sp>
        <p:nvSpPr>
          <p:cNvPr id="10" name="TextBox 4">
            <a:extLst>
              <a:ext uri="{FF2B5EF4-FFF2-40B4-BE49-F238E27FC236}">
                <a16:creationId xmlns:a16="http://schemas.microsoft.com/office/drawing/2014/main" id="{87DACF7B-2B3A-D842-5B73-7AF0EF4DEA30}"/>
              </a:ext>
            </a:extLst>
          </p:cNvPr>
          <p:cNvSpPr txBox="1"/>
          <p:nvPr/>
        </p:nvSpPr>
        <p:spPr>
          <a:xfrm>
            <a:off x="8074944" y="5570964"/>
            <a:ext cx="5000839" cy="389762"/>
          </a:xfrm>
          <a:prstGeom prst="rect">
            <a:avLst/>
          </a:prstGeom>
        </p:spPr>
        <p:txBody>
          <a:bodyPr wrap="square" lIns="0" tIns="0" rIns="0" bIns="0" rtlCol="0" anchor="t">
            <a:spAutoFit/>
          </a:bodyPr>
          <a:lstStyle/>
          <a:p>
            <a:pPr algn="just" defTabSz="713232">
              <a:lnSpc>
                <a:spcPts val="3275"/>
              </a:lnSpc>
              <a:spcBef>
                <a:spcPct val="0"/>
              </a:spcBef>
              <a:spcAft>
                <a:spcPts val="600"/>
              </a:spcAft>
            </a:pPr>
            <a:r>
              <a:rPr lang="en-US" sz="2339" kern="1200">
                <a:solidFill>
                  <a:srgbClr val="000000"/>
                </a:solidFill>
                <a:latin typeface="Muli Regular"/>
                <a:ea typeface="+mn-ea"/>
                <a:cs typeface="+mn-cs"/>
              </a:rPr>
              <a:t>	</a:t>
            </a:r>
            <a:endParaRPr lang="en-US" sz="2999">
              <a:solidFill>
                <a:srgbClr val="000000"/>
              </a:solidFill>
              <a:latin typeface="Muli Regular"/>
            </a:endParaRPr>
          </a:p>
        </p:txBody>
      </p:sp>
      <p:pic>
        <p:nvPicPr>
          <p:cNvPr id="2" name="Picture 1">
            <a:extLst>
              <a:ext uri="{FF2B5EF4-FFF2-40B4-BE49-F238E27FC236}">
                <a16:creationId xmlns:a16="http://schemas.microsoft.com/office/drawing/2014/main" id="{B297FC37-AD0F-C6ED-BAB3-063F905FB205}"/>
              </a:ext>
            </a:extLst>
          </p:cNvPr>
          <p:cNvPicPr>
            <a:picLocks noChangeAspect="1"/>
          </p:cNvPicPr>
          <p:nvPr/>
        </p:nvPicPr>
        <p:blipFill>
          <a:blip r:embed="rId2"/>
          <a:stretch>
            <a:fillRect/>
          </a:stretch>
        </p:blipFill>
        <p:spPr>
          <a:xfrm>
            <a:off x="1828800" y="4284164"/>
            <a:ext cx="9677400" cy="2158025"/>
          </a:xfrm>
          <a:prstGeom prst="rect">
            <a:avLst/>
          </a:prstGeom>
        </p:spPr>
      </p:pic>
    </p:spTree>
    <p:extLst>
      <p:ext uri="{BB962C8B-B14F-4D97-AF65-F5344CB8AC3E}">
        <p14:creationId xmlns:p14="http://schemas.microsoft.com/office/powerpoint/2010/main" val="339288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261872" y="384048"/>
            <a:ext cx="15759684" cy="1522476"/>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Giới thiệu về TTP</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8929" y="2451753"/>
            <a:ext cx="15677388"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61872" y="2307264"/>
            <a:ext cx="2810185" cy="164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TextBox 4"/>
              <p:cNvSpPr txBox="1"/>
              <p:nvPr/>
            </p:nvSpPr>
            <p:spPr>
              <a:xfrm>
                <a:off x="1298928" y="2889399"/>
                <a:ext cx="14017272" cy="492443"/>
              </a:xfrm>
              <a:prstGeom prst="rect">
                <a:avLst/>
              </a:prstGeom>
            </p:spPr>
            <p:txBody>
              <a:bodyPr wrap="square" lIns="0" tIns="0" rIns="0" bIns="0" rtlCol="0" anchor="t">
                <a:spAutoFit/>
              </a:bodyPr>
              <a:lstStyle/>
              <a:p>
                <a:pPr algn="just" defTabSz="713232">
                  <a:spcBef>
                    <a:spcPct val="0"/>
                  </a:spcBef>
                  <a:spcAft>
                    <a:spcPts val="600"/>
                  </a:spcAft>
                </a:pPr>
                <a:r>
                  <a:rPr lang="en-US" sz="2339" kern="1200" dirty="0">
                    <a:solidFill>
                      <a:srgbClr val="000000"/>
                    </a:solidFill>
                    <a:latin typeface="Muli Regular"/>
                    <a:ea typeface="+mn-ea"/>
                    <a:cs typeface="+mn-cs"/>
                  </a:rPr>
                  <a:t>	</a:t>
                </a:r>
                <a:r>
                  <a:rPr lang="en-US" sz="3200" dirty="0">
                    <a:solidFill>
                      <a:srgbClr val="000000"/>
                    </a:solidFill>
                    <a:latin typeface="Muli Regular"/>
                  </a:rPr>
                  <a:t> Mục </a:t>
                </a:r>
                <a:r>
                  <a:rPr lang="en-US" sz="3200" dirty="0" err="1">
                    <a:solidFill>
                      <a:srgbClr val="000000"/>
                    </a:solidFill>
                    <a:latin typeface="Muli Regular"/>
                  </a:rPr>
                  <a:t>tiêu</a:t>
                </a:r>
                <a:r>
                  <a:rPr lang="en-US" sz="3200" dirty="0">
                    <a:solidFill>
                      <a:srgbClr val="000000"/>
                    </a:solidFill>
                    <a:latin typeface="Muli Regular"/>
                  </a:rPr>
                  <a:t> </a:t>
                </a:r>
                <a:r>
                  <a:rPr lang="en-US" sz="3200" dirty="0" err="1">
                    <a:solidFill>
                      <a:srgbClr val="000000"/>
                    </a:solidFill>
                    <a:latin typeface="Muli Regular"/>
                  </a:rPr>
                  <a:t>bài</a:t>
                </a:r>
                <a:r>
                  <a:rPr lang="en-US" sz="3200" dirty="0">
                    <a:solidFill>
                      <a:srgbClr val="000000"/>
                    </a:solidFill>
                    <a:latin typeface="Muli Regular"/>
                  </a:rPr>
                  <a:t> </a:t>
                </a:r>
                <a:r>
                  <a:rPr lang="en-US" sz="3200" dirty="0" err="1">
                    <a:solidFill>
                      <a:srgbClr val="000000"/>
                    </a:solidFill>
                    <a:latin typeface="Muli Regular"/>
                  </a:rPr>
                  <a:t>toán</a:t>
                </a:r>
                <a:r>
                  <a:rPr lang="en-US" sz="3200" dirty="0">
                    <a:solidFill>
                      <a:srgbClr val="000000"/>
                    </a:solidFill>
                    <a:latin typeface="Muli Regular"/>
                  </a:rPr>
                  <a:t> </a:t>
                </a:r>
                <a:r>
                  <a:rPr lang="en-US" sz="3200" dirty="0" err="1">
                    <a:solidFill>
                      <a:srgbClr val="000000"/>
                    </a:solidFill>
                    <a:latin typeface="Muli Regular"/>
                  </a:rPr>
                  <a:t>là</a:t>
                </a:r>
                <a:r>
                  <a:rPr lang="en-US" sz="3200" dirty="0">
                    <a:solidFill>
                      <a:srgbClr val="000000"/>
                    </a:solidFill>
                    <a:latin typeface="Muli Regular"/>
                  </a:rPr>
                  <a:t> </a:t>
                </a:r>
                <a:r>
                  <a:rPr lang="en-US" sz="3200" dirty="0" err="1">
                    <a:solidFill>
                      <a:srgbClr val="000000"/>
                    </a:solidFill>
                    <a:latin typeface="Muli Regular"/>
                  </a:rPr>
                  <a:t>tìm</a:t>
                </a:r>
                <a:r>
                  <a:rPr lang="en-US" sz="3200" dirty="0">
                    <a:solidFill>
                      <a:srgbClr val="000000"/>
                    </a:solidFill>
                    <a:latin typeface="Muli Regular"/>
                  </a:rPr>
                  <a:t> </a:t>
                </a:r>
                <a:r>
                  <a:rPr lang="en-US" sz="3200" dirty="0" err="1">
                    <a:solidFill>
                      <a:srgbClr val="000000"/>
                    </a:solidFill>
                    <a:latin typeface="Muli Regular"/>
                  </a:rPr>
                  <a:t>cách</a:t>
                </a:r>
                <a:r>
                  <a:rPr lang="en-US" sz="3200" dirty="0">
                    <a:solidFill>
                      <a:srgbClr val="000000"/>
                    </a:solidFill>
                    <a:latin typeface="Muli Regular"/>
                  </a:rPr>
                  <a:t> </a:t>
                </a:r>
                <a:r>
                  <a:rPr lang="en-US" sz="3200" dirty="0" err="1">
                    <a:solidFill>
                      <a:srgbClr val="000000"/>
                    </a:solidFill>
                    <a:latin typeface="Muli Regular"/>
                  </a:rPr>
                  <a:t>cực</a:t>
                </a:r>
                <a:r>
                  <a:rPr lang="en-US" sz="3200" dirty="0">
                    <a:solidFill>
                      <a:srgbClr val="000000"/>
                    </a:solidFill>
                    <a:latin typeface="Muli Regular"/>
                  </a:rPr>
                  <a:t> </a:t>
                </a:r>
                <a:r>
                  <a:rPr lang="en-US" sz="3200" dirty="0" err="1">
                    <a:solidFill>
                      <a:srgbClr val="000000"/>
                    </a:solidFill>
                    <a:latin typeface="Muli Regular"/>
                  </a:rPr>
                  <a:t>tiểu</a:t>
                </a:r>
                <a:r>
                  <a:rPr lang="en-US" sz="3200" dirty="0">
                    <a:solidFill>
                      <a:srgbClr val="000000"/>
                    </a:solidFill>
                    <a:latin typeface="Muli Regular"/>
                  </a:rPr>
                  <a:t> </a:t>
                </a:r>
                <a:r>
                  <a:rPr lang="en-US" sz="3200" dirty="0" err="1">
                    <a:solidFill>
                      <a:srgbClr val="000000"/>
                    </a:solidFill>
                    <a:latin typeface="Muli Regular"/>
                  </a:rPr>
                  <a:t>hóa</a:t>
                </a:r>
                <a:r>
                  <a:rPr lang="en-US" sz="3200" dirty="0">
                    <a:solidFill>
                      <a:srgbClr val="000000"/>
                    </a:solidFill>
                    <a:latin typeface="Muli Regular"/>
                  </a:rPr>
                  <a:t> f(</a:t>
                </a:r>
                <a14:m>
                  <m:oMath xmlns:m="http://schemas.openxmlformats.org/officeDocument/2006/math">
                    <m:r>
                      <a:rPr lang="en-US" sz="3200" i="1" smtClean="0">
                        <a:solidFill>
                          <a:srgbClr val="000000"/>
                        </a:solidFill>
                        <a:latin typeface="Cambria Math" panose="02040503050406030204" pitchFamily="18" charset="0"/>
                        <a:ea typeface="Cambria Math" panose="02040503050406030204" pitchFamily="18" charset="0"/>
                      </a:rPr>
                      <m:t>𝜋</m:t>
                    </m:r>
                  </m:oMath>
                </a14:m>
                <a:r>
                  <a:rPr lang="en-US" sz="3200" dirty="0">
                    <a:solidFill>
                      <a:srgbClr val="000000"/>
                    </a:solidFill>
                    <a:latin typeface="Muli Regular"/>
                  </a:rPr>
                  <a:t>, z) </a:t>
                </a:r>
                <a:r>
                  <a:rPr lang="en-US" sz="3200" dirty="0" err="1">
                    <a:solidFill>
                      <a:srgbClr val="000000"/>
                    </a:solidFill>
                    <a:latin typeface="Muli Regular"/>
                  </a:rPr>
                  <a:t>và</a:t>
                </a:r>
                <a:r>
                  <a:rPr lang="en-US" sz="3200" dirty="0">
                    <a:solidFill>
                      <a:srgbClr val="000000"/>
                    </a:solidFill>
                    <a:latin typeface="Muli Regular"/>
                  </a:rPr>
                  <a:t> </a:t>
                </a:r>
                <a:r>
                  <a:rPr lang="en-US" sz="3200" dirty="0" err="1">
                    <a:solidFill>
                      <a:srgbClr val="000000"/>
                    </a:solidFill>
                    <a:latin typeface="Muli Regular"/>
                  </a:rPr>
                  <a:t>cực</a:t>
                </a:r>
                <a:r>
                  <a:rPr lang="en-US" sz="3200" dirty="0">
                    <a:solidFill>
                      <a:srgbClr val="000000"/>
                    </a:solidFill>
                    <a:latin typeface="Muli Regular"/>
                  </a:rPr>
                  <a:t> </a:t>
                </a:r>
                <a:r>
                  <a:rPr lang="en-US" sz="3200" dirty="0" err="1">
                    <a:solidFill>
                      <a:srgbClr val="000000"/>
                    </a:solidFill>
                    <a:latin typeface="Muli Regular"/>
                  </a:rPr>
                  <a:t>đại</a:t>
                </a:r>
                <a:r>
                  <a:rPr lang="en-US" sz="3200" dirty="0">
                    <a:solidFill>
                      <a:srgbClr val="000000"/>
                    </a:solidFill>
                    <a:latin typeface="Muli Regular"/>
                  </a:rPr>
                  <a:t> </a:t>
                </a:r>
                <a:r>
                  <a:rPr lang="en-US" sz="3200" dirty="0" err="1">
                    <a:solidFill>
                      <a:srgbClr val="000000"/>
                    </a:solidFill>
                    <a:latin typeface="Muli Regular"/>
                  </a:rPr>
                  <a:t>hóa</a:t>
                </a:r>
                <a:r>
                  <a:rPr lang="en-US" sz="3200" dirty="0">
                    <a:solidFill>
                      <a:srgbClr val="000000"/>
                    </a:solidFill>
                    <a:latin typeface="Muli Regular"/>
                  </a:rPr>
                  <a:t> g(</a:t>
                </a:r>
                <a14:m>
                  <m:oMath xmlns:m="http://schemas.openxmlformats.org/officeDocument/2006/math">
                    <m:r>
                      <a:rPr lang="en-US" sz="3200" i="1">
                        <a:solidFill>
                          <a:srgbClr val="000000"/>
                        </a:solidFill>
                        <a:latin typeface="Cambria Math" panose="02040503050406030204" pitchFamily="18" charset="0"/>
                        <a:ea typeface="Cambria Math" panose="02040503050406030204" pitchFamily="18" charset="0"/>
                      </a:rPr>
                      <m:t>𝜋</m:t>
                    </m:r>
                  </m:oMath>
                </a14:m>
                <a:r>
                  <a:rPr lang="en-US" sz="3200" dirty="0">
                    <a:solidFill>
                      <a:srgbClr val="000000"/>
                    </a:solidFill>
                    <a:latin typeface="Muli Regular"/>
                  </a:rPr>
                  <a:t>, z):</a:t>
                </a:r>
              </a:p>
            </p:txBody>
          </p:sp>
        </mc:Choice>
        <mc:Fallback>
          <p:sp>
            <p:nvSpPr>
              <p:cNvPr id="4" name="TextBox 4"/>
              <p:cNvSpPr txBox="1">
                <a:spLocks noRot="1" noChangeAspect="1" noMove="1" noResize="1" noEditPoints="1" noAdjustHandles="1" noChangeArrowheads="1" noChangeShapeType="1" noTextEdit="1"/>
              </p:cNvSpPr>
              <p:nvPr/>
            </p:nvSpPr>
            <p:spPr>
              <a:xfrm>
                <a:off x="1298928" y="2889399"/>
                <a:ext cx="14017272" cy="492443"/>
              </a:xfrm>
              <a:prstGeom prst="rect">
                <a:avLst/>
              </a:prstGeom>
              <a:blipFill>
                <a:blip r:embed="rId2"/>
                <a:stretch>
                  <a:fillRect t="-25926" r="-1130" b="-48148"/>
                </a:stretch>
              </a:blipFill>
            </p:spPr>
            <p:txBody>
              <a:bodyPr/>
              <a:lstStyle/>
              <a:p>
                <a:r>
                  <a:rPr lang="en-US">
                    <a:noFill/>
                  </a:rPr>
                  <a:t> </a:t>
                </a:r>
              </a:p>
            </p:txBody>
          </p:sp>
        </mc:Fallback>
      </mc:AlternateContent>
      <p:sp>
        <p:nvSpPr>
          <p:cNvPr id="10" name="TextBox 4">
            <a:extLst>
              <a:ext uri="{FF2B5EF4-FFF2-40B4-BE49-F238E27FC236}">
                <a16:creationId xmlns:a16="http://schemas.microsoft.com/office/drawing/2014/main" id="{87DACF7B-2B3A-D842-5B73-7AF0EF4DEA30}"/>
              </a:ext>
            </a:extLst>
          </p:cNvPr>
          <p:cNvSpPr txBox="1"/>
          <p:nvPr/>
        </p:nvSpPr>
        <p:spPr>
          <a:xfrm>
            <a:off x="8074944" y="5570964"/>
            <a:ext cx="5000839" cy="389762"/>
          </a:xfrm>
          <a:prstGeom prst="rect">
            <a:avLst/>
          </a:prstGeom>
        </p:spPr>
        <p:txBody>
          <a:bodyPr wrap="square" lIns="0" tIns="0" rIns="0" bIns="0" rtlCol="0" anchor="t">
            <a:spAutoFit/>
          </a:bodyPr>
          <a:lstStyle/>
          <a:p>
            <a:pPr algn="just" defTabSz="713232">
              <a:lnSpc>
                <a:spcPts val="3275"/>
              </a:lnSpc>
              <a:spcBef>
                <a:spcPct val="0"/>
              </a:spcBef>
              <a:spcAft>
                <a:spcPts val="600"/>
              </a:spcAft>
            </a:pPr>
            <a:r>
              <a:rPr lang="en-US" sz="2339" kern="1200">
                <a:solidFill>
                  <a:srgbClr val="000000"/>
                </a:solidFill>
                <a:latin typeface="Muli Regular"/>
                <a:ea typeface="+mn-ea"/>
                <a:cs typeface="+mn-cs"/>
              </a:rPr>
              <a:t>	</a:t>
            </a:r>
            <a:endParaRPr lang="en-US" sz="2999">
              <a:solidFill>
                <a:srgbClr val="000000"/>
              </a:solidFill>
              <a:latin typeface="Muli Regular"/>
            </a:endParaRPr>
          </a:p>
        </p:txBody>
      </p:sp>
      <p:pic>
        <p:nvPicPr>
          <p:cNvPr id="5" name="Picture 4">
            <a:extLst>
              <a:ext uri="{FF2B5EF4-FFF2-40B4-BE49-F238E27FC236}">
                <a16:creationId xmlns:a16="http://schemas.microsoft.com/office/drawing/2014/main" id="{2B0BF15B-8414-3442-F3C3-CC3458780F51}"/>
              </a:ext>
            </a:extLst>
          </p:cNvPr>
          <p:cNvPicPr>
            <a:picLocks noChangeAspect="1"/>
          </p:cNvPicPr>
          <p:nvPr/>
        </p:nvPicPr>
        <p:blipFill>
          <a:blip r:embed="rId3"/>
          <a:stretch>
            <a:fillRect/>
          </a:stretch>
        </p:blipFill>
        <p:spPr>
          <a:xfrm>
            <a:off x="2209800" y="4229100"/>
            <a:ext cx="6810613" cy="2043185"/>
          </a:xfrm>
          <a:prstGeom prst="rect">
            <a:avLst/>
          </a:prstGeom>
        </p:spPr>
      </p:pic>
    </p:spTree>
    <p:extLst>
      <p:ext uri="{BB962C8B-B14F-4D97-AF65-F5344CB8AC3E}">
        <p14:creationId xmlns:p14="http://schemas.microsoft.com/office/powerpoint/2010/main" val="262669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Mô</a:t>
            </a:r>
            <a:r>
              <a:rPr lang="en-US" sz="4000" spc="-60" dirty="0">
                <a:solidFill>
                  <a:srgbClr val="000000"/>
                </a:solidFill>
                <a:latin typeface="Muli Bold"/>
              </a:rPr>
              <a:t> </a:t>
            </a:r>
            <a:r>
              <a:rPr lang="en-US" sz="4000" spc="-60" dirty="0" err="1">
                <a:solidFill>
                  <a:srgbClr val="000000"/>
                </a:solidFill>
                <a:latin typeface="Muli Bold"/>
              </a:rPr>
              <a:t>hình</a:t>
            </a:r>
            <a:r>
              <a:rPr lang="en-US" sz="4000" spc="-60" dirty="0">
                <a:solidFill>
                  <a:srgbClr val="000000"/>
                </a:solidFill>
                <a:latin typeface="Muli Bold"/>
              </a:rPr>
              <a:t> </a:t>
            </a:r>
            <a:r>
              <a:rPr lang="en-US" sz="4000" spc="-60" dirty="0" err="1">
                <a:solidFill>
                  <a:srgbClr val="000000"/>
                </a:solidFill>
                <a:latin typeface="Muli Bold"/>
              </a:rPr>
              <a:t>hóa</a:t>
            </a:r>
            <a:endParaRPr lang="en-US" sz="4000" spc="-60" dirty="0">
              <a:solidFill>
                <a:srgbClr val="000000"/>
              </a:solidFill>
              <a:latin typeface="Muli Bold"/>
            </a:endParaRPr>
          </a:p>
        </p:txBody>
      </p:sp>
      <p:sp>
        <p:nvSpPr>
          <p:cNvPr id="10" name="TextBox 4">
            <a:extLst>
              <a:ext uri="{FF2B5EF4-FFF2-40B4-BE49-F238E27FC236}">
                <a16:creationId xmlns:a16="http://schemas.microsoft.com/office/drawing/2014/main" id="{87DACF7B-2B3A-D842-5B73-7AF0EF4DEA30}"/>
              </a:ext>
            </a:extLst>
          </p:cNvPr>
          <p:cNvSpPr txBox="1"/>
          <p:nvPr/>
        </p:nvSpPr>
        <p:spPr>
          <a:xfrm>
            <a:off x="7883979" y="4794378"/>
            <a:ext cx="6362700" cy="495905"/>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p>
        </p:txBody>
      </p:sp>
      <p:pic>
        <p:nvPicPr>
          <p:cNvPr id="8" name="Picture 7">
            <a:extLst>
              <a:ext uri="{FF2B5EF4-FFF2-40B4-BE49-F238E27FC236}">
                <a16:creationId xmlns:a16="http://schemas.microsoft.com/office/drawing/2014/main" id="{E98E7AB0-DA35-8648-CDFB-D3437898A9A8}"/>
              </a:ext>
            </a:extLst>
          </p:cNvPr>
          <p:cNvPicPr>
            <a:picLocks noChangeAspect="1"/>
          </p:cNvPicPr>
          <p:nvPr/>
        </p:nvPicPr>
        <p:blipFill>
          <a:blip r:embed="rId2"/>
          <a:stretch>
            <a:fillRect/>
          </a:stretch>
        </p:blipFill>
        <p:spPr>
          <a:xfrm>
            <a:off x="2790640" y="1488136"/>
            <a:ext cx="11791950" cy="7108388"/>
          </a:xfrm>
          <a:prstGeom prst="rect">
            <a:avLst/>
          </a:prstGeom>
        </p:spPr>
      </p:pic>
    </p:spTree>
    <p:extLst>
      <p:ext uri="{BB962C8B-B14F-4D97-AF65-F5344CB8AC3E}">
        <p14:creationId xmlns:p14="http://schemas.microsoft.com/office/powerpoint/2010/main" val="314801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617220" y="1481328"/>
            <a:ext cx="6728791" cy="1632204"/>
          </a:xfrm>
          <a:prstGeom prst="rect">
            <a:avLst/>
          </a:prstGeom>
        </p:spPr>
        <p:txBody>
          <a:bodyPr vert="horz" lIns="91440" tIns="45720" rIns="91440" bIns="45720" rtlCol="0" anchor="b">
            <a:normAutofit/>
          </a:bodyPr>
          <a:lstStyle/>
          <a:p>
            <a:pPr marL="0" lvl="0" indent="0">
              <a:lnSpc>
                <a:spcPct val="90000"/>
              </a:lnSpc>
              <a:spcBef>
                <a:spcPct val="0"/>
              </a:spcBef>
              <a:spcAft>
                <a:spcPts val="600"/>
              </a:spcAft>
            </a:pPr>
            <a:r>
              <a:rPr lang="en-US" sz="5100" spc="-60">
                <a:latin typeface="+mj-lt"/>
                <a:ea typeface="+mj-ea"/>
                <a:cs typeface="+mj-cs"/>
              </a:rPr>
              <a:t>Giải thuật di truyền (Genetic Algorithm)</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73835" y="581909"/>
            <a:ext cx="109728"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220" y="3429000"/>
            <a:ext cx="658368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4">
            <a:extLst>
              <a:ext uri="{FF2B5EF4-FFF2-40B4-BE49-F238E27FC236}">
                <a16:creationId xmlns:a16="http://schemas.microsoft.com/office/drawing/2014/main" id="{CA1AC0E7-2A16-1E1A-DEB8-AACF1C98C376}"/>
              </a:ext>
            </a:extLst>
          </p:cNvPr>
          <p:cNvSpPr txBox="1"/>
          <p:nvPr/>
        </p:nvSpPr>
        <p:spPr>
          <a:xfrm>
            <a:off x="617218" y="4032504"/>
            <a:ext cx="6748272" cy="5376672"/>
          </a:xfrm>
          <a:prstGeom prst="rect">
            <a:avLst/>
          </a:prstGeom>
        </p:spPr>
        <p:txBody>
          <a:bodyPr vert="horz" lIns="91440" tIns="45720" rIns="91440" bIns="45720" rtlCol="0" anchor="t">
            <a:normAutofit/>
          </a:bodyPr>
          <a:lstStyle/>
          <a:p>
            <a:pPr indent="-228600" algn="just">
              <a:lnSpc>
                <a:spcPct val="90000"/>
              </a:lnSpc>
              <a:spcBef>
                <a:spcPct val="0"/>
              </a:spcBef>
              <a:spcAft>
                <a:spcPts val="600"/>
              </a:spcAft>
            </a:pPr>
            <a:r>
              <a:rPr lang="en-US" sz="2700" dirty="0"/>
              <a:t>	</a:t>
            </a:r>
            <a:r>
              <a:rPr lang="en-US" sz="3600" dirty="0"/>
              <a:t>Genetic Algorithm (GA) </a:t>
            </a:r>
            <a:r>
              <a:rPr lang="en-US" sz="3600" dirty="0" err="1"/>
              <a:t>là</a:t>
            </a:r>
            <a:r>
              <a:rPr lang="en-US" sz="3600" dirty="0"/>
              <a:t> </a:t>
            </a:r>
            <a:r>
              <a:rPr lang="en-US" sz="3600" dirty="0" err="1"/>
              <a:t>kỹ</a:t>
            </a:r>
            <a:r>
              <a:rPr lang="en-US" sz="3600" dirty="0"/>
              <a:t> </a:t>
            </a:r>
            <a:r>
              <a:rPr lang="en-US" sz="3600" dirty="0" err="1"/>
              <a:t>thuật</a:t>
            </a:r>
            <a:r>
              <a:rPr lang="en-US" sz="3600" dirty="0"/>
              <a:t> </a:t>
            </a:r>
            <a:r>
              <a:rPr lang="en-US" sz="3600" dirty="0" err="1"/>
              <a:t>phỏng</a:t>
            </a:r>
            <a:r>
              <a:rPr lang="en-US" sz="3600" dirty="0"/>
              <a:t> </a:t>
            </a:r>
            <a:r>
              <a:rPr lang="en-US" sz="3600" dirty="0" err="1"/>
              <a:t>theo</a:t>
            </a:r>
            <a:r>
              <a:rPr lang="en-US" sz="3600" dirty="0"/>
              <a:t> </a:t>
            </a:r>
            <a:r>
              <a:rPr lang="en-US" sz="3600" dirty="0" err="1"/>
              <a:t>quá</a:t>
            </a:r>
            <a:r>
              <a:rPr lang="en-US" sz="3600" dirty="0"/>
              <a:t> </a:t>
            </a:r>
            <a:r>
              <a:rPr lang="en-US" sz="3600" dirty="0" err="1"/>
              <a:t>trình</a:t>
            </a:r>
            <a:r>
              <a:rPr lang="en-US" sz="3600" dirty="0"/>
              <a:t> </a:t>
            </a:r>
            <a:r>
              <a:rPr lang="en-US" sz="3600" dirty="0" err="1"/>
              <a:t>thích</a:t>
            </a:r>
            <a:r>
              <a:rPr lang="en-US" sz="3600" dirty="0"/>
              <a:t> </a:t>
            </a:r>
            <a:r>
              <a:rPr lang="en-US" sz="3600" dirty="0" err="1"/>
              <a:t>nghi</a:t>
            </a:r>
            <a:r>
              <a:rPr lang="en-US" sz="3600" dirty="0"/>
              <a:t> </a:t>
            </a:r>
            <a:r>
              <a:rPr lang="en-US" sz="3600" dirty="0" err="1"/>
              <a:t>tiến</a:t>
            </a:r>
            <a:r>
              <a:rPr lang="en-US" sz="3600" dirty="0"/>
              <a:t> </a:t>
            </a:r>
            <a:r>
              <a:rPr lang="en-US" sz="3600" dirty="0" err="1"/>
              <a:t>hóa</a:t>
            </a:r>
            <a:r>
              <a:rPr lang="en-US" sz="3600" dirty="0"/>
              <a:t> </a:t>
            </a:r>
            <a:r>
              <a:rPr lang="en-US" sz="3600" dirty="0" err="1"/>
              <a:t>của</a:t>
            </a:r>
            <a:r>
              <a:rPr lang="en-US" sz="3600" dirty="0"/>
              <a:t> </a:t>
            </a:r>
            <a:r>
              <a:rPr lang="en-US" sz="3600" dirty="0" err="1"/>
              <a:t>các</a:t>
            </a:r>
            <a:r>
              <a:rPr lang="en-US" sz="3600" dirty="0"/>
              <a:t> </a:t>
            </a:r>
            <a:r>
              <a:rPr lang="en-US" sz="3600" dirty="0" err="1"/>
              <a:t>quần</a:t>
            </a:r>
            <a:r>
              <a:rPr lang="en-US" sz="3600" dirty="0"/>
              <a:t> </a:t>
            </a:r>
            <a:r>
              <a:rPr lang="en-US" sz="3600" dirty="0" err="1"/>
              <a:t>thể</a:t>
            </a:r>
            <a:r>
              <a:rPr lang="en-US" sz="3600" dirty="0"/>
              <a:t> </a:t>
            </a:r>
            <a:r>
              <a:rPr lang="en-US" sz="3600" dirty="0" err="1"/>
              <a:t>sinh</a:t>
            </a:r>
            <a:r>
              <a:rPr lang="en-US" sz="3600" dirty="0"/>
              <a:t> </a:t>
            </a:r>
            <a:r>
              <a:rPr lang="en-US" sz="3600" dirty="0" err="1"/>
              <a:t>học</a:t>
            </a:r>
            <a:r>
              <a:rPr lang="en-US" sz="3600" dirty="0"/>
              <a:t> </a:t>
            </a:r>
            <a:r>
              <a:rPr lang="en-US" sz="3600" dirty="0" err="1"/>
              <a:t>dựa</a:t>
            </a:r>
            <a:r>
              <a:rPr lang="en-US" sz="3600" dirty="0"/>
              <a:t> </a:t>
            </a:r>
            <a:r>
              <a:rPr lang="en-US" sz="3600" dirty="0" err="1"/>
              <a:t>trên</a:t>
            </a:r>
            <a:r>
              <a:rPr lang="en-US" sz="3600" dirty="0"/>
              <a:t> </a:t>
            </a:r>
            <a:r>
              <a:rPr lang="en-US" sz="3600" dirty="0" err="1"/>
              <a:t>học</a:t>
            </a:r>
            <a:r>
              <a:rPr lang="en-US" sz="3600" dirty="0"/>
              <a:t> </a:t>
            </a:r>
            <a:r>
              <a:rPr lang="en-US" sz="3600" dirty="0" err="1"/>
              <a:t>thuyết</a:t>
            </a:r>
            <a:r>
              <a:rPr lang="en-US" sz="3600" dirty="0"/>
              <a:t> Darwin. GA </a:t>
            </a:r>
            <a:r>
              <a:rPr lang="en-US" sz="3600" dirty="0" err="1"/>
              <a:t>là</a:t>
            </a:r>
            <a:r>
              <a:rPr lang="en-US" sz="3600" dirty="0"/>
              <a:t> </a:t>
            </a:r>
            <a:r>
              <a:rPr lang="en-US" sz="3600" dirty="0" err="1"/>
              <a:t>phương</a:t>
            </a:r>
            <a:r>
              <a:rPr lang="en-US" sz="3600" dirty="0"/>
              <a:t> </a:t>
            </a:r>
            <a:r>
              <a:rPr lang="en-US" sz="3600" dirty="0" err="1"/>
              <a:t>pháp</a:t>
            </a:r>
            <a:r>
              <a:rPr lang="en-US" sz="3600" dirty="0"/>
              <a:t> </a:t>
            </a:r>
            <a:r>
              <a:rPr lang="en-US" sz="3600" dirty="0" err="1"/>
              <a:t>tìm</a:t>
            </a:r>
            <a:r>
              <a:rPr lang="en-US" sz="3600" dirty="0"/>
              <a:t> </a:t>
            </a:r>
            <a:r>
              <a:rPr lang="en-US" sz="3600" dirty="0" err="1"/>
              <a:t>kiếm</a:t>
            </a:r>
            <a:r>
              <a:rPr lang="en-US" sz="3600" dirty="0"/>
              <a:t> </a:t>
            </a:r>
            <a:r>
              <a:rPr lang="en-US" sz="3600" dirty="0" err="1"/>
              <a:t>tối</a:t>
            </a:r>
            <a:r>
              <a:rPr lang="en-US" sz="3600" dirty="0"/>
              <a:t> </a:t>
            </a:r>
            <a:r>
              <a:rPr lang="en-US" sz="3600" dirty="0" err="1"/>
              <a:t>ưu</a:t>
            </a:r>
            <a:r>
              <a:rPr lang="en-US" sz="3600" dirty="0"/>
              <a:t> </a:t>
            </a:r>
            <a:r>
              <a:rPr lang="en-US" sz="3600" dirty="0" err="1"/>
              <a:t>ngẫu</a:t>
            </a:r>
            <a:r>
              <a:rPr lang="en-US" sz="3600" dirty="0"/>
              <a:t> </a:t>
            </a:r>
            <a:r>
              <a:rPr lang="en-US" sz="3600" dirty="0" err="1"/>
              <a:t>nhiên</a:t>
            </a:r>
            <a:r>
              <a:rPr lang="en-US" sz="3600" dirty="0"/>
              <a:t> </a:t>
            </a:r>
            <a:r>
              <a:rPr lang="en-US" sz="3600" dirty="0" err="1"/>
              <a:t>bằng</a:t>
            </a:r>
            <a:r>
              <a:rPr lang="en-US" sz="3600" dirty="0"/>
              <a:t> </a:t>
            </a:r>
            <a:r>
              <a:rPr lang="en-US" sz="3600" dirty="0" err="1"/>
              <a:t>cách</a:t>
            </a:r>
            <a:r>
              <a:rPr lang="en-US" sz="3600" dirty="0"/>
              <a:t> </a:t>
            </a:r>
            <a:r>
              <a:rPr lang="en-US" sz="3600" dirty="0" err="1"/>
              <a:t>mô</a:t>
            </a:r>
            <a:r>
              <a:rPr lang="en-US" sz="3600" dirty="0"/>
              <a:t> </a:t>
            </a:r>
            <a:r>
              <a:rPr lang="en-US" sz="3600" dirty="0" err="1"/>
              <a:t>phỏng</a:t>
            </a:r>
            <a:r>
              <a:rPr lang="en-US" sz="3600" dirty="0"/>
              <a:t> </a:t>
            </a:r>
            <a:r>
              <a:rPr lang="en-US" sz="3600" dirty="0" err="1"/>
              <a:t>theo</a:t>
            </a:r>
            <a:r>
              <a:rPr lang="en-US" sz="3600" dirty="0"/>
              <a:t> </a:t>
            </a:r>
            <a:r>
              <a:rPr lang="en-US" sz="3600" dirty="0" err="1"/>
              <a:t>sự</a:t>
            </a:r>
            <a:r>
              <a:rPr lang="en-US" sz="3600" dirty="0"/>
              <a:t> </a:t>
            </a:r>
            <a:r>
              <a:rPr lang="en-US" sz="3600" dirty="0" err="1"/>
              <a:t>tiến</a:t>
            </a:r>
            <a:r>
              <a:rPr lang="en-US" sz="3600" dirty="0"/>
              <a:t> </a:t>
            </a:r>
            <a:r>
              <a:rPr lang="en-US" sz="3600" dirty="0" err="1"/>
              <a:t>hóa</a:t>
            </a:r>
            <a:r>
              <a:rPr lang="en-US" sz="3600" dirty="0"/>
              <a:t> </a:t>
            </a:r>
            <a:r>
              <a:rPr lang="en-US" sz="3600" dirty="0" err="1"/>
              <a:t>của</a:t>
            </a:r>
            <a:r>
              <a:rPr lang="en-US" sz="3600" dirty="0"/>
              <a:t> con </a:t>
            </a:r>
            <a:r>
              <a:rPr lang="en-US" sz="3600" dirty="0" err="1"/>
              <a:t>người</a:t>
            </a:r>
            <a:r>
              <a:rPr lang="en-US" sz="3600" dirty="0"/>
              <a:t> hay </a:t>
            </a:r>
            <a:r>
              <a:rPr lang="en-US" sz="3600" dirty="0" err="1"/>
              <a:t>của</a:t>
            </a:r>
            <a:r>
              <a:rPr lang="en-US" sz="3600" dirty="0"/>
              <a:t> </a:t>
            </a:r>
            <a:r>
              <a:rPr lang="en-US" sz="3600" dirty="0" err="1"/>
              <a:t>sinh</a:t>
            </a:r>
            <a:r>
              <a:rPr lang="en-US" sz="3600" dirty="0"/>
              <a:t> </a:t>
            </a:r>
            <a:r>
              <a:rPr lang="en-US" sz="3600" dirty="0" err="1"/>
              <a:t>vật</a:t>
            </a:r>
            <a:r>
              <a:rPr lang="en-US" sz="3600" dirty="0"/>
              <a:t>.</a:t>
            </a:r>
          </a:p>
        </p:txBody>
      </p:sp>
      <p:pic>
        <p:nvPicPr>
          <p:cNvPr id="6" name="Picture 5" descr="Molecular glass structure">
            <a:extLst>
              <a:ext uri="{FF2B5EF4-FFF2-40B4-BE49-F238E27FC236}">
                <a16:creationId xmlns:a16="http://schemas.microsoft.com/office/drawing/2014/main" id="{088DF667-12B4-00C6-44B0-8E384DF23373}"/>
              </a:ext>
            </a:extLst>
          </p:cNvPr>
          <p:cNvPicPr>
            <a:picLocks noChangeAspect="1"/>
          </p:cNvPicPr>
          <p:nvPr/>
        </p:nvPicPr>
        <p:blipFill rotWithShape="1">
          <a:blip r:embed="rId2"/>
          <a:srcRect l="29732" r="13805"/>
          <a:stretch/>
        </p:blipFill>
        <p:spPr>
          <a:xfrm>
            <a:off x="7962078" y="10"/>
            <a:ext cx="10325922" cy="10286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12382500" cy="615553"/>
          </a:xfrm>
          <a:prstGeom prst="rect">
            <a:avLst/>
          </a:prstGeom>
        </p:spPr>
        <p:txBody>
          <a:bodyPr wrap="square"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Giải</a:t>
            </a:r>
            <a:r>
              <a:rPr lang="en-US" sz="4000" spc="-60" dirty="0">
                <a:solidFill>
                  <a:srgbClr val="000000"/>
                </a:solidFill>
                <a:latin typeface="Muli Bold"/>
              </a:rPr>
              <a:t> </a:t>
            </a:r>
            <a:r>
              <a:rPr lang="en-US" sz="4000" spc="-60" dirty="0" err="1">
                <a:solidFill>
                  <a:srgbClr val="000000"/>
                </a:solidFill>
                <a:latin typeface="Muli Bold"/>
              </a:rPr>
              <a:t>thuật</a:t>
            </a:r>
            <a:r>
              <a:rPr lang="en-US" sz="4000" spc="-60" dirty="0">
                <a:solidFill>
                  <a:srgbClr val="000000"/>
                </a:solidFill>
                <a:latin typeface="Muli Bold"/>
              </a:rPr>
              <a:t> di </a:t>
            </a:r>
            <a:r>
              <a:rPr lang="en-US" sz="4000" spc="-60" dirty="0" err="1">
                <a:solidFill>
                  <a:srgbClr val="000000"/>
                </a:solidFill>
                <a:latin typeface="Muli Bold"/>
              </a:rPr>
              <a:t>truyền</a:t>
            </a:r>
            <a:r>
              <a:rPr lang="en-US" sz="4000" spc="-60" dirty="0">
                <a:solidFill>
                  <a:srgbClr val="000000"/>
                </a:solidFill>
                <a:latin typeface="Muli Bold"/>
              </a:rPr>
              <a:t> (Genetic Algorithm)</a:t>
            </a:r>
          </a:p>
        </p:txBody>
      </p:sp>
      <p:sp>
        <p:nvSpPr>
          <p:cNvPr id="4" name="TextBox 4">
            <a:extLst>
              <a:ext uri="{FF2B5EF4-FFF2-40B4-BE49-F238E27FC236}">
                <a16:creationId xmlns:a16="http://schemas.microsoft.com/office/drawing/2014/main" id="{CA1AC0E7-2A16-1E1A-DEB8-AACF1C98C376}"/>
              </a:ext>
            </a:extLst>
          </p:cNvPr>
          <p:cNvSpPr txBox="1"/>
          <p:nvPr/>
        </p:nvSpPr>
        <p:spPr>
          <a:xfrm>
            <a:off x="1028700" y="1382552"/>
            <a:ext cx="16421100" cy="495905"/>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Sơ</a:t>
            </a:r>
            <a:r>
              <a:rPr lang="en-US" sz="2999" dirty="0">
                <a:solidFill>
                  <a:srgbClr val="000000"/>
                </a:solidFill>
                <a:latin typeface="Muli Regular"/>
              </a:rPr>
              <a:t> </a:t>
            </a:r>
            <a:r>
              <a:rPr lang="en-US" sz="2999" dirty="0" err="1">
                <a:solidFill>
                  <a:srgbClr val="000000"/>
                </a:solidFill>
                <a:latin typeface="Muli Regular"/>
              </a:rPr>
              <a:t>đồ</a:t>
            </a:r>
            <a:r>
              <a:rPr lang="en-US" sz="2999" dirty="0">
                <a:solidFill>
                  <a:srgbClr val="000000"/>
                </a:solidFill>
                <a:latin typeface="Muli Regular"/>
              </a:rPr>
              <a:t> </a:t>
            </a:r>
            <a:r>
              <a:rPr lang="en-US" sz="2999" dirty="0" err="1">
                <a:solidFill>
                  <a:srgbClr val="000000"/>
                </a:solidFill>
                <a:latin typeface="Muli Regular"/>
              </a:rPr>
              <a:t>thuật</a:t>
            </a:r>
            <a:r>
              <a:rPr lang="en-US" sz="2999" dirty="0">
                <a:solidFill>
                  <a:srgbClr val="000000"/>
                </a:solidFill>
                <a:latin typeface="Muli Regular"/>
              </a:rPr>
              <a:t> </a:t>
            </a:r>
            <a:r>
              <a:rPr lang="en-US" sz="2999" dirty="0" err="1">
                <a:solidFill>
                  <a:srgbClr val="000000"/>
                </a:solidFill>
                <a:latin typeface="Muli Regular"/>
              </a:rPr>
              <a:t>toán</a:t>
            </a:r>
            <a:r>
              <a:rPr lang="en-US" sz="2999" dirty="0">
                <a:solidFill>
                  <a:srgbClr val="000000"/>
                </a:solidFill>
                <a:latin typeface="Muli Regular"/>
              </a:rPr>
              <a:t> GA:</a:t>
            </a:r>
          </a:p>
        </p:txBody>
      </p:sp>
      <p:pic>
        <p:nvPicPr>
          <p:cNvPr id="2" name="Picture 1" descr="Flow chart of genetic algorithm | Download Scientific Diagram">
            <a:extLst>
              <a:ext uri="{FF2B5EF4-FFF2-40B4-BE49-F238E27FC236}">
                <a16:creationId xmlns:a16="http://schemas.microsoft.com/office/drawing/2014/main" id="{54A2C91F-80D0-E925-2F70-DA8BB5C471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2806" y="2552700"/>
            <a:ext cx="7801014" cy="6351748"/>
          </a:xfrm>
          <a:prstGeom prst="rect">
            <a:avLst/>
          </a:prstGeom>
          <a:noFill/>
          <a:ln>
            <a:noFill/>
          </a:ln>
        </p:spPr>
      </p:pic>
    </p:spTree>
    <p:extLst>
      <p:ext uri="{BB962C8B-B14F-4D97-AF65-F5344CB8AC3E}">
        <p14:creationId xmlns:p14="http://schemas.microsoft.com/office/powerpoint/2010/main" val="209322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12382500" cy="615553"/>
          </a:xfrm>
          <a:prstGeom prst="rect">
            <a:avLst/>
          </a:prstGeom>
        </p:spPr>
        <p:txBody>
          <a:bodyPr wrap="square"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Giải</a:t>
            </a:r>
            <a:r>
              <a:rPr lang="en-US" sz="4000" spc="-60" dirty="0">
                <a:solidFill>
                  <a:srgbClr val="000000"/>
                </a:solidFill>
                <a:latin typeface="Muli Bold"/>
              </a:rPr>
              <a:t> </a:t>
            </a:r>
            <a:r>
              <a:rPr lang="en-US" sz="4000" spc="-60" dirty="0" err="1">
                <a:solidFill>
                  <a:srgbClr val="000000"/>
                </a:solidFill>
                <a:latin typeface="Muli Bold"/>
              </a:rPr>
              <a:t>thuật</a:t>
            </a:r>
            <a:r>
              <a:rPr lang="en-US" sz="4000" spc="-60" dirty="0">
                <a:solidFill>
                  <a:srgbClr val="000000"/>
                </a:solidFill>
                <a:latin typeface="Muli Bold"/>
              </a:rPr>
              <a:t> di </a:t>
            </a:r>
            <a:r>
              <a:rPr lang="en-US" sz="4000" spc="-60" dirty="0" err="1">
                <a:solidFill>
                  <a:srgbClr val="000000"/>
                </a:solidFill>
                <a:latin typeface="Muli Bold"/>
              </a:rPr>
              <a:t>truyền</a:t>
            </a:r>
            <a:r>
              <a:rPr lang="en-US" sz="4000" spc="-60" dirty="0">
                <a:solidFill>
                  <a:srgbClr val="000000"/>
                </a:solidFill>
                <a:latin typeface="Muli Bold"/>
              </a:rPr>
              <a:t> (Genetic Algorithm)</a:t>
            </a:r>
          </a:p>
        </p:txBody>
      </p:sp>
      <p:sp>
        <p:nvSpPr>
          <p:cNvPr id="4" name="TextBox 4">
            <a:extLst>
              <a:ext uri="{FF2B5EF4-FFF2-40B4-BE49-F238E27FC236}">
                <a16:creationId xmlns:a16="http://schemas.microsoft.com/office/drawing/2014/main" id="{CA1AC0E7-2A16-1E1A-DEB8-AACF1C98C376}"/>
              </a:ext>
            </a:extLst>
          </p:cNvPr>
          <p:cNvSpPr txBox="1"/>
          <p:nvPr/>
        </p:nvSpPr>
        <p:spPr>
          <a:xfrm>
            <a:off x="1028700" y="1382552"/>
            <a:ext cx="8801100" cy="8036431"/>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Khởi</a:t>
            </a:r>
            <a:r>
              <a:rPr lang="en-US" sz="2999" dirty="0">
                <a:solidFill>
                  <a:srgbClr val="000000"/>
                </a:solidFill>
                <a:latin typeface="Muli Regular"/>
              </a:rPr>
              <a:t> </a:t>
            </a:r>
            <a:r>
              <a:rPr lang="en-US" sz="2999" dirty="0" err="1">
                <a:solidFill>
                  <a:srgbClr val="000000"/>
                </a:solidFill>
                <a:latin typeface="Muli Regular"/>
              </a:rPr>
              <a:t>tạo</a:t>
            </a:r>
            <a:r>
              <a:rPr lang="en-US" sz="2999" dirty="0">
                <a:solidFill>
                  <a:srgbClr val="000000"/>
                </a:solidFill>
                <a:latin typeface="Muli Regular"/>
              </a:rPr>
              <a:t> </a:t>
            </a:r>
            <a:r>
              <a:rPr lang="en-US" sz="2999" dirty="0" err="1">
                <a:solidFill>
                  <a:srgbClr val="000000"/>
                </a:solidFill>
                <a:latin typeface="Muli Regular"/>
              </a:rPr>
              <a:t>quần</a:t>
            </a:r>
            <a:r>
              <a:rPr lang="en-US" sz="2999" dirty="0">
                <a:solidFill>
                  <a:srgbClr val="000000"/>
                </a:solidFill>
                <a:latin typeface="Muli Regular"/>
              </a:rPr>
              <a:t> </a:t>
            </a:r>
            <a:r>
              <a:rPr lang="en-US" sz="2999" dirty="0" err="1">
                <a:solidFill>
                  <a:srgbClr val="000000"/>
                </a:solidFill>
                <a:latin typeface="Muli Regular"/>
              </a:rPr>
              <a:t>thể</a:t>
            </a:r>
            <a:r>
              <a:rPr lang="en-US" sz="2999" dirty="0">
                <a:solidFill>
                  <a:srgbClr val="000000"/>
                </a:solidFill>
                <a:latin typeface="Muli Regular"/>
              </a:rPr>
              <a:t> (population)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tập</a:t>
            </a:r>
            <a:r>
              <a:rPr lang="en-US" sz="2999" dirty="0">
                <a:solidFill>
                  <a:srgbClr val="000000"/>
                </a:solidFill>
                <a:latin typeface="Muli Regular"/>
              </a:rPr>
              <a:t> </a:t>
            </a:r>
            <a:r>
              <a:rPr lang="en-US" sz="2999" dirty="0" err="1">
                <a:solidFill>
                  <a:srgbClr val="000000"/>
                </a:solidFill>
                <a:latin typeface="Muli Regular"/>
              </a:rPr>
              <a:t>hợp</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a:t>
            </a:r>
            <a:r>
              <a:rPr lang="en-US" sz="2999" dirty="0" err="1">
                <a:solidFill>
                  <a:srgbClr val="000000"/>
                </a:solidFill>
                <a:latin typeface="Muli Regular"/>
              </a:rPr>
              <a:t>lời</a:t>
            </a:r>
            <a:r>
              <a:rPr lang="en-US" sz="2999" dirty="0">
                <a:solidFill>
                  <a:srgbClr val="000000"/>
                </a:solidFill>
                <a:latin typeface="Muli Regular"/>
              </a:rPr>
              <a:t> </a:t>
            </a:r>
            <a:r>
              <a:rPr lang="en-US" sz="2999" dirty="0" err="1">
                <a:solidFill>
                  <a:srgbClr val="000000"/>
                </a:solidFill>
                <a:latin typeface="Muli Regular"/>
              </a:rPr>
              <a:t>giải</a:t>
            </a:r>
            <a:r>
              <a:rPr lang="en-US" sz="2999" dirty="0">
                <a:solidFill>
                  <a:srgbClr val="000000"/>
                </a:solidFill>
                <a:latin typeface="Muli Regular"/>
              </a:rPr>
              <a:t> </a:t>
            </a:r>
            <a:r>
              <a:rPr lang="en-US" sz="2999" dirty="0" err="1">
                <a:solidFill>
                  <a:srgbClr val="000000"/>
                </a:solidFill>
                <a:latin typeface="Muli Regular"/>
              </a:rPr>
              <a:t>khả</a:t>
            </a:r>
            <a:r>
              <a:rPr lang="en-US" sz="2999" dirty="0">
                <a:solidFill>
                  <a:srgbClr val="000000"/>
                </a:solidFill>
                <a:latin typeface="Muli Regular"/>
              </a:rPr>
              <a:t> </a:t>
            </a:r>
            <a:r>
              <a:rPr lang="en-US" sz="2999" dirty="0" err="1">
                <a:solidFill>
                  <a:srgbClr val="000000"/>
                </a:solidFill>
                <a:latin typeface="Muli Regular"/>
              </a:rPr>
              <a:t>thi</a:t>
            </a:r>
            <a:r>
              <a:rPr lang="en-US" sz="2999" dirty="0">
                <a:solidFill>
                  <a:srgbClr val="000000"/>
                </a:solidFill>
                <a:latin typeface="Muli Regular"/>
              </a:rPr>
              <a:t> </a:t>
            </a:r>
            <a:r>
              <a:rPr lang="en-US" sz="2999" dirty="0" err="1">
                <a:solidFill>
                  <a:srgbClr val="000000"/>
                </a:solidFill>
                <a:latin typeface="Muli Regular"/>
              </a:rPr>
              <a:t>cho</a:t>
            </a:r>
            <a:r>
              <a:rPr lang="en-US" sz="2999" dirty="0">
                <a:solidFill>
                  <a:srgbClr val="000000"/>
                </a:solidFill>
                <a:latin typeface="Muli Regular"/>
              </a:rPr>
              <a:t> </a:t>
            </a:r>
            <a:r>
              <a:rPr lang="en-US" sz="2999" dirty="0" err="1">
                <a:solidFill>
                  <a:srgbClr val="000000"/>
                </a:solidFill>
                <a:latin typeface="Muli Regular"/>
              </a:rPr>
              <a:t>bài</a:t>
            </a:r>
            <a:r>
              <a:rPr lang="en-US" sz="2999" dirty="0">
                <a:solidFill>
                  <a:srgbClr val="000000"/>
                </a:solidFill>
                <a:latin typeface="Muli Regular"/>
              </a:rPr>
              <a:t> </a:t>
            </a:r>
            <a:r>
              <a:rPr lang="en-US" sz="2999" dirty="0" err="1">
                <a:solidFill>
                  <a:srgbClr val="000000"/>
                </a:solidFill>
                <a:latin typeface="Muli Regular"/>
              </a:rPr>
              <a:t>toán</a:t>
            </a:r>
            <a:r>
              <a:rPr lang="en-US" sz="2999" dirty="0">
                <a:solidFill>
                  <a:srgbClr val="000000"/>
                </a:solidFill>
                <a:latin typeface="Muli Regular"/>
              </a:rPr>
              <a:t>. </a:t>
            </a:r>
            <a:r>
              <a:rPr lang="en-US" sz="2999" dirty="0" err="1">
                <a:solidFill>
                  <a:srgbClr val="000000"/>
                </a:solidFill>
                <a:latin typeface="Muli Regular"/>
              </a:rPr>
              <a:t>Mỗi</a:t>
            </a:r>
            <a:r>
              <a:rPr lang="en-US" sz="2999" dirty="0">
                <a:solidFill>
                  <a:srgbClr val="000000"/>
                </a:solidFill>
                <a:latin typeface="Muli Regular"/>
              </a:rPr>
              <a:t> </a:t>
            </a:r>
            <a:r>
              <a:rPr lang="en-US" sz="2999" dirty="0" err="1">
                <a:solidFill>
                  <a:srgbClr val="000000"/>
                </a:solidFill>
                <a:latin typeface="Muli Regular"/>
              </a:rPr>
              <a:t>lời</a:t>
            </a:r>
            <a:r>
              <a:rPr lang="en-US" sz="2999" dirty="0">
                <a:solidFill>
                  <a:srgbClr val="000000"/>
                </a:solidFill>
                <a:latin typeface="Muli Regular"/>
              </a:rPr>
              <a:t> </a:t>
            </a:r>
            <a:r>
              <a:rPr lang="en-US" sz="2999" dirty="0" err="1">
                <a:solidFill>
                  <a:srgbClr val="000000"/>
                </a:solidFill>
                <a:latin typeface="Muli Regular"/>
              </a:rPr>
              <a:t>giải</a:t>
            </a:r>
            <a:r>
              <a:rPr lang="en-US" sz="2999" dirty="0">
                <a:solidFill>
                  <a:srgbClr val="000000"/>
                </a:solidFill>
                <a:latin typeface="Muli Regular"/>
              </a:rPr>
              <a:t> </a:t>
            </a:r>
            <a:r>
              <a:rPr lang="en-US" sz="2999" dirty="0" err="1">
                <a:solidFill>
                  <a:srgbClr val="000000"/>
                </a:solidFill>
                <a:latin typeface="Muli Regular"/>
              </a:rPr>
              <a:t>được</a:t>
            </a:r>
            <a:r>
              <a:rPr lang="en-US" sz="2999" dirty="0">
                <a:solidFill>
                  <a:srgbClr val="000000"/>
                </a:solidFill>
                <a:latin typeface="Muli Regular"/>
              </a:rPr>
              <a:t> </a:t>
            </a:r>
            <a:r>
              <a:rPr lang="en-US" sz="2999" dirty="0" err="1">
                <a:solidFill>
                  <a:srgbClr val="000000"/>
                </a:solidFill>
                <a:latin typeface="Muli Regular"/>
              </a:rPr>
              <a:t>biểu</a:t>
            </a:r>
            <a:r>
              <a:rPr lang="en-US" sz="2999" dirty="0">
                <a:solidFill>
                  <a:srgbClr val="000000"/>
                </a:solidFill>
                <a:latin typeface="Muli Regular"/>
              </a:rPr>
              <a:t> </a:t>
            </a:r>
            <a:r>
              <a:rPr lang="en-US" sz="2999" dirty="0" err="1">
                <a:solidFill>
                  <a:srgbClr val="000000"/>
                </a:solidFill>
                <a:latin typeface="Muli Regular"/>
              </a:rPr>
              <a:t>diễn</a:t>
            </a:r>
            <a:r>
              <a:rPr lang="en-US" sz="2999" dirty="0">
                <a:solidFill>
                  <a:srgbClr val="000000"/>
                </a:solidFill>
                <a:latin typeface="Muli Regular"/>
              </a:rPr>
              <a:t> </a:t>
            </a:r>
            <a:r>
              <a:rPr lang="en-US" sz="2999" dirty="0" err="1">
                <a:solidFill>
                  <a:srgbClr val="000000"/>
                </a:solidFill>
                <a:latin typeface="Muli Regular"/>
              </a:rPr>
              <a:t>dưới</a:t>
            </a:r>
            <a:r>
              <a:rPr lang="en-US" sz="2999" dirty="0">
                <a:solidFill>
                  <a:srgbClr val="000000"/>
                </a:solidFill>
                <a:latin typeface="Muli Regular"/>
              </a:rPr>
              <a:t> </a:t>
            </a:r>
            <a:r>
              <a:rPr lang="en-US" sz="2999" dirty="0" err="1">
                <a:solidFill>
                  <a:srgbClr val="000000"/>
                </a:solidFill>
                <a:latin typeface="Muli Regular"/>
              </a:rPr>
              <a:t>dạng</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nhiễm</a:t>
            </a:r>
            <a:r>
              <a:rPr lang="en-US" sz="2999" dirty="0">
                <a:solidFill>
                  <a:srgbClr val="000000"/>
                </a:solidFill>
                <a:latin typeface="Muli Regular"/>
              </a:rPr>
              <a:t> </a:t>
            </a:r>
            <a:r>
              <a:rPr lang="en-US" sz="2999" dirty="0" err="1">
                <a:solidFill>
                  <a:srgbClr val="000000"/>
                </a:solidFill>
                <a:latin typeface="Muli Regular"/>
              </a:rPr>
              <a:t>sắc</a:t>
            </a:r>
            <a:r>
              <a:rPr lang="en-US" sz="2999" dirty="0">
                <a:solidFill>
                  <a:srgbClr val="000000"/>
                </a:solidFill>
                <a:latin typeface="Muli Regular"/>
              </a:rPr>
              <a:t> </a:t>
            </a:r>
            <a:r>
              <a:rPr lang="en-US" sz="2999" dirty="0" err="1">
                <a:solidFill>
                  <a:srgbClr val="000000"/>
                </a:solidFill>
                <a:latin typeface="Muli Regular"/>
              </a:rPr>
              <a:t>thể</a:t>
            </a:r>
            <a:r>
              <a:rPr lang="en-US" sz="2999" dirty="0">
                <a:solidFill>
                  <a:srgbClr val="000000"/>
                </a:solidFill>
                <a:latin typeface="Muli Regular"/>
              </a:rPr>
              <a:t> (chromosome - NST). </a:t>
            </a:r>
            <a:r>
              <a:rPr lang="en-US" sz="2999" dirty="0" err="1">
                <a:solidFill>
                  <a:srgbClr val="000000"/>
                </a:solidFill>
                <a:latin typeface="Muli Regular"/>
              </a:rPr>
              <a:t>Mỗi</a:t>
            </a:r>
            <a:r>
              <a:rPr lang="en-US" sz="2999" dirty="0">
                <a:solidFill>
                  <a:srgbClr val="000000"/>
                </a:solidFill>
                <a:latin typeface="Muli Regular"/>
              </a:rPr>
              <a:t> NST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chuỗi</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gen. </a:t>
            </a:r>
          </a:p>
          <a:p>
            <a:pPr algn="just">
              <a:lnSpc>
                <a:spcPts val="4199"/>
              </a:lnSpc>
              <a:spcBef>
                <a:spcPct val="0"/>
              </a:spcBef>
            </a:pPr>
            <a:r>
              <a:rPr lang="en-US" sz="2999" dirty="0">
                <a:solidFill>
                  <a:srgbClr val="000000"/>
                </a:solidFill>
                <a:latin typeface="Muli Regular"/>
              </a:rPr>
              <a:t>	Trong TSP, </a:t>
            </a:r>
            <a:r>
              <a:rPr lang="en-US" sz="2999" dirty="0" err="1">
                <a:solidFill>
                  <a:srgbClr val="000000"/>
                </a:solidFill>
                <a:latin typeface="Muli Regular"/>
              </a:rPr>
              <a:t>mỗi</a:t>
            </a:r>
            <a:r>
              <a:rPr lang="en-US" sz="2999" dirty="0">
                <a:solidFill>
                  <a:srgbClr val="000000"/>
                </a:solidFill>
                <a:latin typeface="Muli Regular"/>
              </a:rPr>
              <a:t> gen </a:t>
            </a:r>
            <a:r>
              <a:rPr lang="en-US" sz="2999" dirty="0" err="1">
                <a:solidFill>
                  <a:srgbClr val="000000"/>
                </a:solidFill>
                <a:latin typeface="Muli Regular"/>
              </a:rPr>
              <a:t>đại</a:t>
            </a:r>
            <a:r>
              <a:rPr lang="en-US" sz="2999" dirty="0">
                <a:solidFill>
                  <a:srgbClr val="000000"/>
                </a:solidFill>
                <a:latin typeface="Muli Regular"/>
              </a:rPr>
              <a:t> </a:t>
            </a:r>
            <a:r>
              <a:rPr lang="en-US" sz="2999" dirty="0" err="1">
                <a:solidFill>
                  <a:srgbClr val="000000"/>
                </a:solidFill>
                <a:latin typeface="Muli Regular"/>
              </a:rPr>
              <a:t>diện</a:t>
            </a:r>
            <a:r>
              <a:rPr lang="en-US" sz="2999" dirty="0">
                <a:solidFill>
                  <a:srgbClr val="000000"/>
                </a:solidFill>
                <a:latin typeface="Muli Regular"/>
              </a:rPr>
              <a:t> </a:t>
            </a:r>
            <a:r>
              <a:rPr lang="en-US" sz="2999" dirty="0" err="1">
                <a:solidFill>
                  <a:srgbClr val="000000"/>
                </a:solidFill>
                <a:latin typeface="Muli Regular"/>
              </a:rPr>
              <a:t>cho</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thành</a:t>
            </a:r>
            <a:r>
              <a:rPr lang="en-US" sz="2999" dirty="0">
                <a:solidFill>
                  <a:srgbClr val="000000"/>
                </a:solidFill>
                <a:latin typeface="Muli Regular"/>
              </a:rPr>
              <a:t> </a:t>
            </a:r>
            <a:r>
              <a:rPr lang="en-US" sz="2999" dirty="0" err="1">
                <a:solidFill>
                  <a:srgbClr val="000000"/>
                </a:solidFill>
                <a:latin typeface="Muli Regular"/>
              </a:rPr>
              <a:t>phố</a:t>
            </a:r>
            <a:r>
              <a:rPr lang="en-US" sz="2999" dirty="0">
                <a:solidFill>
                  <a:srgbClr val="000000"/>
                </a:solidFill>
                <a:latin typeface="Muli Regular"/>
              </a:rPr>
              <a:t>.</a:t>
            </a:r>
          </a:p>
          <a:p>
            <a:pPr algn="just">
              <a:lnSpc>
                <a:spcPts val="4199"/>
              </a:lnSpc>
              <a:spcBef>
                <a:spcPct val="0"/>
              </a:spcBef>
            </a:pPr>
            <a:r>
              <a:rPr lang="en-US" sz="2999" dirty="0">
                <a:solidFill>
                  <a:srgbClr val="000000"/>
                </a:solidFill>
                <a:latin typeface="Muli Regular"/>
              </a:rPr>
              <a:t>	Trong KP, </a:t>
            </a:r>
            <a:r>
              <a:rPr lang="en-US" sz="2999" dirty="0" err="1">
                <a:solidFill>
                  <a:srgbClr val="000000"/>
                </a:solidFill>
                <a:latin typeface="Muli Regular"/>
              </a:rPr>
              <a:t>mỗi</a:t>
            </a:r>
            <a:r>
              <a:rPr lang="en-US" sz="2999" dirty="0">
                <a:solidFill>
                  <a:srgbClr val="000000"/>
                </a:solidFill>
                <a:latin typeface="Muli Regular"/>
              </a:rPr>
              <a:t> NST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chuỗi</a:t>
            </a:r>
            <a:r>
              <a:rPr lang="en-US" sz="2999" dirty="0">
                <a:solidFill>
                  <a:srgbClr val="000000"/>
                </a:solidFill>
                <a:latin typeface="Muli Regular"/>
              </a:rPr>
              <a:t> </a:t>
            </a:r>
            <a:r>
              <a:rPr lang="en-US" sz="2999" dirty="0" err="1">
                <a:solidFill>
                  <a:srgbClr val="000000"/>
                </a:solidFill>
                <a:latin typeface="Muli Regular"/>
              </a:rPr>
              <a:t>nhị</a:t>
            </a:r>
            <a:r>
              <a:rPr lang="en-US" sz="2999" dirty="0">
                <a:solidFill>
                  <a:srgbClr val="000000"/>
                </a:solidFill>
                <a:latin typeface="Muli Regular"/>
              </a:rPr>
              <a:t> </a:t>
            </a:r>
            <a:r>
              <a:rPr lang="en-US" sz="2999" dirty="0" err="1">
                <a:solidFill>
                  <a:srgbClr val="000000"/>
                </a:solidFill>
                <a:latin typeface="Muli Regular"/>
              </a:rPr>
              <a:t>phân</a:t>
            </a:r>
            <a:r>
              <a:rPr lang="en-US" sz="2999" dirty="0">
                <a:solidFill>
                  <a:srgbClr val="000000"/>
                </a:solidFill>
                <a:latin typeface="Muli Regular"/>
              </a:rPr>
              <a:t>.</a:t>
            </a:r>
          </a:p>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Xác</a:t>
            </a:r>
            <a:r>
              <a:rPr lang="en-US" sz="2999" dirty="0">
                <a:solidFill>
                  <a:srgbClr val="000000"/>
                </a:solidFill>
                <a:latin typeface="Muli Regular"/>
              </a:rPr>
              <a:t> </a:t>
            </a:r>
            <a:r>
              <a:rPr lang="en-US" sz="2999" dirty="0" err="1">
                <a:solidFill>
                  <a:srgbClr val="000000"/>
                </a:solidFill>
                <a:latin typeface="Muli Regular"/>
              </a:rPr>
              <a:t>định</a:t>
            </a:r>
            <a:r>
              <a:rPr lang="en-US" sz="2999" dirty="0">
                <a:solidFill>
                  <a:srgbClr val="000000"/>
                </a:solidFill>
                <a:latin typeface="Muli Regular"/>
              </a:rPr>
              <a:t> </a:t>
            </a:r>
            <a:r>
              <a:rPr lang="en-US" sz="2999" dirty="0" err="1">
                <a:solidFill>
                  <a:srgbClr val="000000"/>
                </a:solidFill>
                <a:latin typeface="Muli Regular"/>
              </a:rPr>
              <a:t>độ</a:t>
            </a:r>
            <a:r>
              <a:rPr lang="en-US" sz="2999" dirty="0">
                <a:solidFill>
                  <a:srgbClr val="000000"/>
                </a:solidFill>
                <a:latin typeface="Muli Regular"/>
              </a:rPr>
              <a:t> </a:t>
            </a:r>
            <a:r>
              <a:rPr lang="en-US" sz="2999" dirty="0" err="1">
                <a:solidFill>
                  <a:srgbClr val="000000"/>
                </a:solidFill>
                <a:latin typeface="Muli Regular"/>
              </a:rPr>
              <a:t>phù</a:t>
            </a:r>
            <a:r>
              <a:rPr lang="en-US" sz="2999" dirty="0">
                <a:solidFill>
                  <a:srgbClr val="000000"/>
                </a:solidFill>
                <a:latin typeface="Muli Regular"/>
              </a:rPr>
              <a:t> </a:t>
            </a:r>
            <a:r>
              <a:rPr lang="en-US" sz="2999" dirty="0" err="1">
                <a:solidFill>
                  <a:srgbClr val="000000"/>
                </a:solidFill>
                <a:latin typeface="Muli Regular"/>
              </a:rPr>
              <a:t>hợp</a:t>
            </a:r>
            <a:r>
              <a:rPr lang="en-US" sz="2999" dirty="0">
                <a:solidFill>
                  <a:srgbClr val="000000"/>
                </a:solidFill>
                <a:latin typeface="Muli Regular"/>
              </a:rPr>
              <a:t> (fitness) </a:t>
            </a:r>
            <a:r>
              <a:rPr lang="en-US" sz="2999" dirty="0" err="1">
                <a:solidFill>
                  <a:srgbClr val="000000"/>
                </a:solidFill>
                <a:latin typeface="Muli Regular"/>
              </a:rPr>
              <a:t>của</a:t>
            </a:r>
            <a:r>
              <a:rPr lang="en-US" sz="2999" dirty="0">
                <a:solidFill>
                  <a:srgbClr val="000000"/>
                </a:solidFill>
                <a:latin typeface="Muli Regular"/>
              </a:rPr>
              <a:t> </a:t>
            </a:r>
            <a:r>
              <a:rPr lang="en-US" sz="2999" dirty="0" err="1">
                <a:solidFill>
                  <a:srgbClr val="000000"/>
                </a:solidFill>
                <a:latin typeface="Muli Regular"/>
              </a:rPr>
              <a:t>mỗi</a:t>
            </a:r>
            <a:r>
              <a:rPr lang="en-US" sz="2999" dirty="0">
                <a:solidFill>
                  <a:srgbClr val="000000"/>
                </a:solidFill>
                <a:latin typeface="Muli Regular"/>
              </a:rPr>
              <a:t> NST,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thước</a:t>
            </a:r>
            <a:r>
              <a:rPr lang="en-US" sz="2999" dirty="0">
                <a:solidFill>
                  <a:srgbClr val="000000"/>
                </a:solidFill>
                <a:latin typeface="Muli Regular"/>
              </a:rPr>
              <a:t> </a:t>
            </a:r>
            <a:r>
              <a:rPr lang="en-US" sz="2999" dirty="0" err="1">
                <a:solidFill>
                  <a:srgbClr val="000000"/>
                </a:solidFill>
                <a:latin typeface="Muli Regular"/>
              </a:rPr>
              <a:t>đo</a:t>
            </a:r>
            <a:r>
              <a:rPr lang="en-US" sz="2999" dirty="0">
                <a:solidFill>
                  <a:srgbClr val="000000"/>
                </a:solidFill>
                <a:latin typeface="Muli Regular"/>
              </a:rPr>
              <a:t> </a:t>
            </a:r>
            <a:r>
              <a:rPr lang="en-US" sz="2999" dirty="0" err="1">
                <a:solidFill>
                  <a:srgbClr val="000000"/>
                </a:solidFill>
                <a:latin typeface="Muli Regular"/>
              </a:rPr>
              <a:t>mức</a:t>
            </a:r>
            <a:r>
              <a:rPr lang="en-US" sz="2999" dirty="0">
                <a:solidFill>
                  <a:srgbClr val="000000"/>
                </a:solidFill>
                <a:latin typeface="Muli Regular"/>
              </a:rPr>
              <a:t> </a:t>
            </a:r>
            <a:r>
              <a:rPr lang="en-US" sz="2999" dirty="0" err="1">
                <a:solidFill>
                  <a:srgbClr val="000000"/>
                </a:solidFill>
                <a:latin typeface="Muli Regular"/>
              </a:rPr>
              <a:t>độ</a:t>
            </a:r>
            <a:r>
              <a:rPr lang="en-US" sz="2999" dirty="0">
                <a:solidFill>
                  <a:srgbClr val="000000"/>
                </a:solidFill>
                <a:latin typeface="Muli Regular"/>
              </a:rPr>
              <a:t> </a:t>
            </a:r>
            <a:r>
              <a:rPr lang="en-US" sz="2999" dirty="0" err="1">
                <a:solidFill>
                  <a:srgbClr val="000000"/>
                </a:solidFill>
                <a:latin typeface="Muli Regular"/>
              </a:rPr>
              <a:t>tốt</a:t>
            </a:r>
            <a:r>
              <a:rPr lang="en-US" sz="2999" dirty="0">
                <a:solidFill>
                  <a:srgbClr val="000000"/>
                </a:solidFill>
                <a:latin typeface="Muli Regular"/>
              </a:rPr>
              <a:t> </a:t>
            </a:r>
            <a:r>
              <a:rPr lang="en-US" sz="2999" dirty="0" err="1">
                <a:solidFill>
                  <a:srgbClr val="000000"/>
                </a:solidFill>
                <a:latin typeface="Muli Regular"/>
              </a:rPr>
              <a:t>của</a:t>
            </a:r>
            <a:r>
              <a:rPr lang="en-US" sz="2999" dirty="0">
                <a:solidFill>
                  <a:srgbClr val="000000"/>
                </a:solidFill>
                <a:latin typeface="Muli Regular"/>
              </a:rPr>
              <a:t> </a:t>
            </a:r>
            <a:r>
              <a:rPr lang="en-US" sz="2999" dirty="0" err="1">
                <a:solidFill>
                  <a:srgbClr val="000000"/>
                </a:solidFill>
                <a:latin typeface="Muli Regular"/>
              </a:rPr>
              <a:t>lời</a:t>
            </a:r>
            <a:r>
              <a:rPr lang="en-US" sz="2999" dirty="0">
                <a:solidFill>
                  <a:srgbClr val="000000"/>
                </a:solidFill>
                <a:latin typeface="Muli Regular"/>
              </a:rPr>
              <a:t> </a:t>
            </a:r>
            <a:r>
              <a:rPr lang="en-US" sz="2999" dirty="0" err="1">
                <a:solidFill>
                  <a:srgbClr val="000000"/>
                </a:solidFill>
                <a:latin typeface="Muli Regular"/>
              </a:rPr>
              <a:t>giải</a:t>
            </a:r>
            <a:r>
              <a:rPr lang="en-US" sz="2999" dirty="0">
                <a:solidFill>
                  <a:srgbClr val="000000"/>
                </a:solidFill>
                <a:latin typeface="Muli Regular"/>
              </a:rPr>
              <a:t>.</a:t>
            </a:r>
          </a:p>
          <a:p>
            <a:pPr algn="just">
              <a:lnSpc>
                <a:spcPts val="4199"/>
              </a:lnSpc>
              <a:spcBef>
                <a:spcPct val="0"/>
              </a:spcBef>
            </a:pPr>
            <a:r>
              <a:rPr lang="en-US" sz="2999" dirty="0">
                <a:solidFill>
                  <a:srgbClr val="000000"/>
                </a:solidFill>
                <a:latin typeface="Muli Regular"/>
              </a:rPr>
              <a:t>	Trong TSP, </a:t>
            </a:r>
            <a:r>
              <a:rPr lang="en-US" sz="2999" dirty="0" err="1">
                <a:solidFill>
                  <a:srgbClr val="000000"/>
                </a:solidFill>
                <a:latin typeface="Muli Regular"/>
              </a:rPr>
              <a:t>độ</a:t>
            </a:r>
            <a:r>
              <a:rPr lang="en-US" sz="2999" dirty="0">
                <a:solidFill>
                  <a:srgbClr val="000000"/>
                </a:solidFill>
                <a:latin typeface="Muli Regular"/>
              </a:rPr>
              <a:t> </a:t>
            </a:r>
            <a:r>
              <a:rPr lang="en-US" sz="2999" dirty="0" err="1">
                <a:solidFill>
                  <a:srgbClr val="000000"/>
                </a:solidFill>
                <a:latin typeface="Muli Regular"/>
              </a:rPr>
              <a:t>phù</a:t>
            </a:r>
            <a:r>
              <a:rPr lang="en-US" sz="2999" dirty="0">
                <a:solidFill>
                  <a:srgbClr val="000000"/>
                </a:solidFill>
                <a:latin typeface="Muli Regular"/>
              </a:rPr>
              <a:t> </a:t>
            </a:r>
            <a:r>
              <a:rPr lang="en-US" sz="2999" dirty="0" err="1">
                <a:solidFill>
                  <a:srgbClr val="000000"/>
                </a:solidFill>
                <a:latin typeface="Muli Regular"/>
              </a:rPr>
              <a:t>hợp</a:t>
            </a:r>
            <a:r>
              <a:rPr lang="en-US" sz="2999" dirty="0">
                <a:solidFill>
                  <a:srgbClr val="000000"/>
                </a:solidFill>
                <a:latin typeface="Muli Regular"/>
              </a:rPr>
              <a: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tổng</a:t>
            </a:r>
            <a:r>
              <a:rPr lang="en-US" sz="2999" dirty="0">
                <a:solidFill>
                  <a:srgbClr val="000000"/>
                </a:solidFill>
                <a:latin typeface="Muli Regular"/>
              </a:rPr>
              <a:t> </a:t>
            </a:r>
            <a:r>
              <a:rPr lang="en-US" sz="2999" dirty="0" err="1">
                <a:solidFill>
                  <a:srgbClr val="000000"/>
                </a:solidFill>
                <a:latin typeface="Muli Regular"/>
              </a:rPr>
              <a:t>khoảng</a:t>
            </a:r>
            <a:r>
              <a:rPr lang="en-US" sz="2999" dirty="0">
                <a:solidFill>
                  <a:srgbClr val="000000"/>
                </a:solidFill>
                <a:latin typeface="Muli Regular"/>
              </a:rPr>
              <a:t> </a:t>
            </a:r>
            <a:r>
              <a:rPr lang="en-US" sz="2999" dirty="0" err="1">
                <a:solidFill>
                  <a:srgbClr val="000000"/>
                </a:solidFill>
                <a:latin typeface="Muli Regular"/>
              </a:rPr>
              <a:t>cách</a:t>
            </a:r>
            <a:r>
              <a:rPr lang="en-US" sz="2999" dirty="0">
                <a:solidFill>
                  <a:srgbClr val="000000"/>
                </a:solidFill>
                <a:latin typeface="Muli Regular"/>
              </a:rPr>
              <a:t> </a:t>
            </a:r>
            <a:r>
              <a:rPr lang="en-US" sz="2999" dirty="0" err="1">
                <a:solidFill>
                  <a:srgbClr val="000000"/>
                </a:solidFill>
                <a:latin typeface="Muli Regular"/>
              </a:rPr>
              <a:t>tuyến</a:t>
            </a:r>
            <a:r>
              <a:rPr lang="en-US" sz="2999" dirty="0">
                <a:solidFill>
                  <a:srgbClr val="000000"/>
                </a:solidFill>
                <a:latin typeface="Muli Regular"/>
              </a:rPr>
              <a:t> </a:t>
            </a:r>
            <a:r>
              <a:rPr lang="en-US" sz="2999" dirty="0" err="1">
                <a:solidFill>
                  <a:srgbClr val="000000"/>
                </a:solidFill>
                <a:latin typeface="Muli Regular"/>
              </a:rPr>
              <a:t>đường</a:t>
            </a:r>
            <a:r>
              <a:rPr lang="en-US" sz="2999" dirty="0">
                <a:solidFill>
                  <a:srgbClr val="000000"/>
                </a:solidFill>
                <a:latin typeface="Muli Regular"/>
              </a:rPr>
              <a:t>.</a:t>
            </a:r>
          </a:p>
          <a:p>
            <a:pPr algn="just">
              <a:lnSpc>
                <a:spcPts val="4199"/>
              </a:lnSpc>
              <a:spcBef>
                <a:spcPct val="0"/>
              </a:spcBef>
            </a:pPr>
            <a:r>
              <a:rPr lang="en-US" sz="2999" dirty="0">
                <a:solidFill>
                  <a:srgbClr val="000000"/>
                </a:solidFill>
                <a:latin typeface="Muli Regular"/>
              </a:rPr>
              <a:t>	Trong KP, </a:t>
            </a:r>
            <a:r>
              <a:rPr lang="en-US" sz="2999" dirty="0" err="1">
                <a:solidFill>
                  <a:srgbClr val="000000"/>
                </a:solidFill>
                <a:latin typeface="Muli Regular"/>
              </a:rPr>
              <a:t>độ</a:t>
            </a:r>
            <a:r>
              <a:rPr lang="en-US" sz="2999" dirty="0">
                <a:solidFill>
                  <a:srgbClr val="000000"/>
                </a:solidFill>
                <a:latin typeface="Muli Regular"/>
              </a:rPr>
              <a:t> </a:t>
            </a:r>
            <a:r>
              <a:rPr lang="en-US" sz="2999" dirty="0" err="1">
                <a:solidFill>
                  <a:srgbClr val="000000"/>
                </a:solidFill>
                <a:latin typeface="Muli Regular"/>
              </a:rPr>
              <a:t>phù</a:t>
            </a:r>
            <a:r>
              <a:rPr lang="en-US" sz="2999" dirty="0">
                <a:solidFill>
                  <a:srgbClr val="000000"/>
                </a:solidFill>
                <a:latin typeface="Muli Regular"/>
              </a:rPr>
              <a:t> </a:t>
            </a:r>
            <a:r>
              <a:rPr lang="en-US" sz="2999" dirty="0" err="1">
                <a:solidFill>
                  <a:srgbClr val="000000"/>
                </a:solidFill>
                <a:latin typeface="Muli Regular"/>
              </a:rPr>
              <a:t>hợp</a:t>
            </a:r>
            <a:r>
              <a:rPr lang="en-US" sz="2999" dirty="0">
                <a:solidFill>
                  <a:srgbClr val="000000"/>
                </a:solidFill>
                <a:latin typeface="Muli Regular"/>
              </a:rPr>
              <a: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tổng</a:t>
            </a:r>
            <a:r>
              <a:rPr lang="en-US" sz="2999" dirty="0">
                <a:solidFill>
                  <a:srgbClr val="000000"/>
                </a:solidFill>
                <a:latin typeface="Muli Regular"/>
              </a:rPr>
              <a:t> </a:t>
            </a:r>
            <a:r>
              <a:rPr lang="en-US" sz="2999" dirty="0" err="1">
                <a:solidFill>
                  <a:srgbClr val="000000"/>
                </a:solidFill>
                <a:latin typeface="Muli Regular"/>
              </a:rPr>
              <a:t>giá</a:t>
            </a:r>
            <a:r>
              <a:rPr lang="en-US" sz="2999" dirty="0">
                <a:solidFill>
                  <a:srgbClr val="000000"/>
                </a:solidFill>
                <a:latin typeface="Muli Regular"/>
              </a:rPr>
              <a:t> </a:t>
            </a:r>
            <a:r>
              <a:rPr lang="en-US" sz="2999" dirty="0" err="1">
                <a:solidFill>
                  <a:srgbClr val="000000"/>
                </a:solidFill>
                <a:latin typeface="Muli Regular"/>
              </a:rPr>
              <a:t>trị</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a:t>
            </a:r>
            <a:r>
              <a:rPr lang="en-US" sz="2999" dirty="0" err="1">
                <a:solidFill>
                  <a:srgbClr val="000000"/>
                </a:solidFill>
                <a:latin typeface="Muli Regular"/>
              </a:rPr>
              <a:t>vật</a:t>
            </a:r>
            <a:r>
              <a:rPr lang="en-US" sz="2999" dirty="0">
                <a:solidFill>
                  <a:srgbClr val="000000"/>
                </a:solidFill>
                <a:latin typeface="Muli Regular"/>
              </a:rPr>
              <a:t> </a:t>
            </a:r>
            <a:r>
              <a:rPr lang="en-US" sz="2999" dirty="0" err="1">
                <a:solidFill>
                  <a:srgbClr val="000000"/>
                </a:solidFill>
                <a:latin typeface="Muli Regular"/>
              </a:rPr>
              <a:t>phẩm</a:t>
            </a:r>
            <a:r>
              <a:rPr lang="en-US" sz="2999" dirty="0">
                <a:solidFill>
                  <a:srgbClr val="000000"/>
                </a:solidFill>
                <a:latin typeface="Muli Regular"/>
              </a:rPr>
              <a:t> </a:t>
            </a:r>
            <a:r>
              <a:rPr lang="en-US" sz="2999" dirty="0" err="1">
                <a:solidFill>
                  <a:srgbClr val="000000"/>
                </a:solidFill>
                <a:latin typeface="Muli Regular"/>
              </a:rPr>
              <a:t>trong</a:t>
            </a:r>
            <a:r>
              <a:rPr lang="en-US" sz="2999" dirty="0">
                <a:solidFill>
                  <a:srgbClr val="000000"/>
                </a:solidFill>
                <a:latin typeface="Muli Regular"/>
              </a:rPr>
              <a:t> </a:t>
            </a:r>
            <a:r>
              <a:rPr lang="en-US" sz="2999" dirty="0" err="1">
                <a:solidFill>
                  <a:srgbClr val="000000"/>
                </a:solidFill>
                <a:latin typeface="Muli Regular"/>
              </a:rPr>
              <a:t>ba</a:t>
            </a:r>
            <a:r>
              <a:rPr lang="en-US" sz="2999" dirty="0">
                <a:solidFill>
                  <a:srgbClr val="000000"/>
                </a:solidFill>
                <a:latin typeface="Muli Regular"/>
              </a:rPr>
              <a:t> </a:t>
            </a:r>
            <a:r>
              <a:rPr lang="en-US" sz="2999" dirty="0" err="1">
                <a:solidFill>
                  <a:srgbClr val="000000"/>
                </a:solidFill>
                <a:latin typeface="Muli Regular"/>
              </a:rPr>
              <a:t>lô</a:t>
            </a:r>
            <a:r>
              <a:rPr lang="en-US" sz="2999" dirty="0">
                <a:solidFill>
                  <a:srgbClr val="000000"/>
                </a:solidFill>
                <a:latin typeface="Muli Regular"/>
              </a:rPr>
              <a:t> </a:t>
            </a:r>
            <a:r>
              <a:rPr lang="en-US" sz="2999" dirty="0" err="1">
                <a:solidFill>
                  <a:srgbClr val="000000"/>
                </a:solidFill>
                <a:latin typeface="Muli Regular"/>
              </a:rPr>
              <a:t>kèm</a:t>
            </a:r>
            <a:r>
              <a:rPr lang="en-US" sz="2999" dirty="0">
                <a:solidFill>
                  <a:srgbClr val="000000"/>
                </a:solidFill>
                <a:latin typeface="Muli Regular"/>
              </a:rPr>
              <a:t> </a:t>
            </a:r>
            <a:r>
              <a:rPr lang="en-US" sz="2999" dirty="0" err="1">
                <a:solidFill>
                  <a:srgbClr val="000000"/>
                </a:solidFill>
                <a:latin typeface="Muli Regular"/>
              </a:rPr>
              <a:t>theo</a:t>
            </a:r>
            <a:r>
              <a:rPr lang="en-US" sz="2999" dirty="0">
                <a:solidFill>
                  <a:srgbClr val="000000"/>
                </a:solidFill>
                <a:latin typeface="Muli Regular"/>
              </a:rPr>
              <a:t> </a:t>
            </a:r>
            <a:r>
              <a:rPr lang="en-US" sz="2999" dirty="0" err="1">
                <a:solidFill>
                  <a:srgbClr val="000000"/>
                </a:solidFill>
                <a:latin typeface="Muli Regular"/>
              </a:rPr>
              <a:t>ràng</a:t>
            </a:r>
            <a:r>
              <a:rPr lang="en-US" sz="2999" dirty="0">
                <a:solidFill>
                  <a:srgbClr val="000000"/>
                </a:solidFill>
                <a:latin typeface="Muli Regular"/>
              </a:rPr>
              <a:t> </a:t>
            </a:r>
            <a:r>
              <a:rPr lang="en-US" sz="2999" dirty="0" err="1">
                <a:solidFill>
                  <a:srgbClr val="000000"/>
                </a:solidFill>
                <a:latin typeface="Muli Regular"/>
              </a:rPr>
              <a:t>buộc</a:t>
            </a:r>
            <a:r>
              <a:rPr lang="en-US" sz="2999" dirty="0">
                <a:solidFill>
                  <a:srgbClr val="000000"/>
                </a:solidFill>
                <a:latin typeface="Muli Regular"/>
              </a:rPr>
              <a:t> </a:t>
            </a:r>
            <a:r>
              <a:rPr lang="en-US" sz="2999" dirty="0" err="1">
                <a:solidFill>
                  <a:srgbClr val="000000"/>
                </a:solidFill>
                <a:latin typeface="Muli Regular"/>
              </a:rPr>
              <a:t>về</a:t>
            </a:r>
            <a:r>
              <a:rPr lang="en-US" sz="2999" dirty="0">
                <a:solidFill>
                  <a:srgbClr val="000000"/>
                </a:solidFill>
                <a:latin typeface="Muli Regular"/>
              </a:rPr>
              <a:t> </a:t>
            </a:r>
            <a:r>
              <a:rPr lang="en-US" sz="2999" dirty="0" err="1">
                <a:solidFill>
                  <a:srgbClr val="000000"/>
                </a:solidFill>
                <a:latin typeface="Muli Regular"/>
              </a:rPr>
              <a:t>trọng</a:t>
            </a:r>
            <a:r>
              <a:rPr lang="en-US" sz="2999" dirty="0">
                <a:solidFill>
                  <a:srgbClr val="000000"/>
                </a:solidFill>
                <a:latin typeface="Muli Regular"/>
              </a:rPr>
              <a:t> </a:t>
            </a:r>
            <a:r>
              <a:rPr lang="en-US" sz="2999" dirty="0" err="1">
                <a:solidFill>
                  <a:srgbClr val="000000"/>
                </a:solidFill>
                <a:latin typeface="Muli Regular"/>
              </a:rPr>
              <a:t>lượng</a:t>
            </a:r>
            <a:r>
              <a:rPr lang="en-US" sz="2999" dirty="0">
                <a:solidFill>
                  <a:srgbClr val="000000"/>
                </a:solidFill>
                <a:latin typeface="Muli Regular"/>
              </a:rPr>
              <a:t> </a:t>
            </a:r>
            <a:r>
              <a:rPr lang="en-US" sz="2999" dirty="0" err="1">
                <a:solidFill>
                  <a:srgbClr val="000000"/>
                </a:solidFill>
                <a:latin typeface="Muli Regular"/>
              </a:rPr>
              <a:t>tối</a:t>
            </a:r>
            <a:r>
              <a:rPr lang="en-US" sz="2999" dirty="0">
                <a:solidFill>
                  <a:srgbClr val="000000"/>
                </a:solidFill>
                <a:latin typeface="Muli Regular"/>
              </a:rPr>
              <a:t> </a:t>
            </a:r>
            <a:r>
              <a:rPr lang="en-US" sz="2999" dirty="0" err="1">
                <a:solidFill>
                  <a:srgbClr val="000000"/>
                </a:solidFill>
                <a:latin typeface="Muli Regular"/>
              </a:rPr>
              <a:t>đa</a:t>
            </a:r>
            <a:r>
              <a:rPr lang="en-US" sz="2999" dirty="0">
                <a:solidFill>
                  <a:srgbClr val="000000"/>
                </a:solidFill>
                <a:latin typeface="Muli Regular"/>
              </a:rPr>
              <a:t> </a:t>
            </a:r>
            <a:r>
              <a:rPr lang="en-US" sz="2999" dirty="0" err="1">
                <a:solidFill>
                  <a:srgbClr val="000000"/>
                </a:solidFill>
                <a:latin typeface="Muli Regular"/>
              </a:rPr>
              <a:t>của</a:t>
            </a:r>
            <a:r>
              <a:rPr lang="en-US" sz="2999" dirty="0">
                <a:solidFill>
                  <a:srgbClr val="000000"/>
                </a:solidFill>
                <a:latin typeface="Muli Regular"/>
              </a:rPr>
              <a:t> </a:t>
            </a:r>
            <a:r>
              <a:rPr lang="en-US" sz="2999" dirty="0" err="1">
                <a:solidFill>
                  <a:srgbClr val="000000"/>
                </a:solidFill>
                <a:latin typeface="Muli Regular"/>
              </a:rPr>
              <a:t>ba</a:t>
            </a:r>
            <a:r>
              <a:rPr lang="en-US" sz="2999" dirty="0">
                <a:solidFill>
                  <a:srgbClr val="000000"/>
                </a:solidFill>
                <a:latin typeface="Muli Regular"/>
              </a:rPr>
              <a:t> </a:t>
            </a:r>
            <a:r>
              <a:rPr lang="en-US" sz="2999" dirty="0" err="1">
                <a:solidFill>
                  <a:srgbClr val="000000"/>
                </a:solidFill>
                <a:latin typeface="Muli Regular"/>
              </a:rPr>
              <a:t>lô</a:t>
            </a:r>
            <a:r>
              <a:rPr lang="en-US" sz="2999" dirty="0">
                <a:solidFill>
                  <a:srgbClr val="000000"/>
                </a:solidFill>
                <a:latin typeface="Muli Regular"/>
              </a:rPr>
              <a:t>.</a:t>
            </a:r>
          </a:p>
        </p:txBody>
      </p:sp>
      <p:pic>
        <p:nvPicPr>
          <p:cNvPr id="5122" name="Picture 2" descr="Terminology">
            <a:extLst>
              <a:ext uri="{FF2B5EF4-FFF2-40B4-BE49-F238E27FC236}">
                <a16:creationId xmlns:a16="http://schemas.microsoft.com/office/drawing/2014/main" id="{E14B6F06-D603-E0AE-F30C-A60F0D3B0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935" y="1714500"/>
            <a:ext cx="7710177"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88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0819" y="1516567"/>
            <a:ext cx="6554788" cy="655478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435239" y="1669453"/>
            <a:ext cx="5905947" cy="624901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7200" kern="1200" spc="-60" dirty="0" err="1">
                <a:solidFill>
                  <a:srgbClr val="FFFFFF"/>
                </a:solidFill>
                <a:latin typeface="+mj-lt"/>
                <a:ea typeface="+mj-ea"/>
                <a:cs typeface="+mj-cs"/>
              </a:rPr>
              <a:t>Nội</a:t>
            </a:r>
            <a:r>
              <a:rPr lang="en-US" sz="7200" kern="1200" spc="-60" dirty="0">
                <a:solidFill>
                  <a:srgbClr val="FFFFFF"/>
                </a:solidFill>
                <a:latin typeface="+mj-lt"/>
                <a:ea typeface="+mj-ea"/>
                <a:cs typeface="+mj-cs"/>
              </a:rPr>
              <a:t> dung</a:t>
            </a:r>
          </a:p>
        </p:txBody>
      </p:sp>
      <p:sp>
        <p:nvSpPr>
          <p:cNvPr id="15" name="Freeform: Shape 1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5793" y="0"/>
            <a:ext cx="1732713" cy="886513"/>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266" y="-1"/>
            <a:ext cx="2606102" cy="1439303"/>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05246"/>
            <a:ext cx="239611" cy="829494"/>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6"/>
          <p:cNvSpPr txBox="1"/>
          <p:nvPr/>
        </p:nvSpPr>
        <p:spPr>
          <a:xfrm>
            <a:off x="9144000" y="1231320"/>
            <a:ext cx="7886698" cy="7334025"/>
          </a:xfrm>
          <a:prstGeom prst="rect">
            <a:avLst/>
          </a:prstGeom>
        </p:spPr>
        <p:txBody>
          <a:bodyPr vert="horz" lIns="91440" tIns="45720" rIns="91440" bIns="45720" rtlCol="0" anchor="t">
            <a:normAutofit/>
          </a:bodyPr>
          <a:lstStyle/>
          <a:p>
            <a:pPr marL="514350" indent="-228600">
              <a:lnSpc>
                <a:spcPct val="90000"/>
              </a:lnSpc>
              <a:spcAft>
                <a:spcPts val="600"/>
              </a:spcAft>
              <a:buFont typeface="Arial" panose="020B0604020202020204" pitchFamily="34" charset="0"/>
              <a:buChar char="•"/>
            </a:pPr>
            <a:r>
              <a:rPr lang="en-US" sz="3200" dirty="0" err="1"/>
              <a:t>Giới</a:t>
            </a:r>
            <a:r>
              <a:rPr lang="en-US" sz="3200" dirty="0"/>
              <a:t> </a:t>
            </a:r>
            <a:r>
              <a:rPr lang="en-US" sz="3200" dirty="0" err="1"/>
              <a:t>thiệu</a:t>
            </a:r>
            <a:r>
              <a:rPr lang="en-US" sz="3200" dirty="0"/>
              <a:t> </a:t>
            </a:r>
            <a:r>
              <a:rPr lang="en-US" sz="3200" dirty="0" err="1"/>
              <a:t>đề</a:t>
            </a:r>
            <a:r>
              <a:rPr lang="en-US" sz="3200" dirty="0"/>
              <a:t> </a:t>
            </a:r>
            <a:r>
              <a:rPr lang="en-US" sz="3200" dirty="0" err="1"/>
              <a:t>tài</a:t>
            </a:r>
            <a:endParaRPr lang="en-US" sz="3200" dirty="0"/>
          </a:p>
          <a:p>
            <a:pPr marL="514350" indent="-228600">
              <a:lnSpc>
                <a:spcPct val="90000"/>
              </a:lnSpc>
              <a:spcAft>
                <a:spcPts val="600"/>
              </a:spcAft>
              <a:buFont typeface="Arial" panose="020B0604020202020204" pitchFamily="34" charset="0"/>
              <a:buChar char="•"/>
            </a:pPr>
            <a:endParaRPr lang="en-US" sz="3200" dirty="0"/>
          </a:p>
          <a:p>
            <a:pPr marL="514350" indent="-228600">
              <a:lnSpc>
                <a:spcPct val="90000"/>
              </a:lnSpc>
              <a:spcAft>
                <a:spcPts val="600"/>
              </a:spcAft>
              <a:buFont typeface="Arial" panose="020B0604020202020204" pitchFamily="34" charset="0"/>
              <a:buChar char="•"/>
            </a:pP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và</a:t>
            </a:r>
            <a:r>
              <a:rPr lang="en-US" sz="3200" dirty="0"/>
              <a:t> </a:t>
            </a:r>
            <a:r>
              <a:rPr lang="en-US" sz="3200" dirty="0" err="1"/>
              <a:t>bài</a:t>
            </a:r>
            <a:r>
              <a:rPr lang="en-US" sz="3200" dirty="0"/>
              <a:t> </a:t>
            </a:r>
            <a:r>
              <a:rPr lang="en-US" sz="3200" dirty="0" err="1"/>
              <a:t>toán</a:t>
            </a:r>
            <a:r>
              <a:rPr lang="en-US" sz="3200" dirty="0"/>
              <a:t> Traveling </a:t>
            </a:r>
            <a:r>
              <a:rPr lang="en-US" sz="3200" dirty="0" err="1"/>
              <a:t>Theif</a:t>
            </a:r>
            <a:r>
              <a:rPr lang="en-US" sz="3200" dirty="0"/>
              <a:t> Problem</a:t>
            </a:r>
          </a:p>
          <a:p>
            <a:pPr marL="514350" indent="-228600">
              <a:lnSpc>
                <a:spcPct val="90000"/>
              </a:lnSpc>
              <a:spcAft>
                <a:spcPts val="600"/>
              </a:spcAft>
              <a:buFont typeface="Arial" panose="020B0604020202020204" pitchFamily="34" charset="0"/>
              <a:buChar char="•"/>
            </a:pPr>
            <a:endParaRPr lang="en-US" sz="3200" dirty="0"/>
          </a:p>
          <a:p>
            <a:pPr marL="514350" indent="-228600">
              <a:lnSpc>
                <a:spcPct val="90000"/>
              </a:lnSpc>
              <a:spcAft>
                <a:spcPts val="600"/>
              </a:spcAft>
              <a:buFont typeface="Arial" panose="020B0604020202020204" pitchFamily="34" charset="0"/>
              <a:buChar char="•"/>
            </a:pPr>
            <a:r>
              <a:rPr lang="en-US" sz="3200" dirty="0" err="1"/>
              <a:t>Giải</a:t>
            </a:r>
            <a:r>
              <a:rPr lang="en-US" sz="3200" dirty="0"/>
              <a:t> </a:t>
            </a:r>
            <a:r>
              <a:rPr lang="en-US" sz="3200" dirty="0" err="1"/>
              <a:t>thuật</a:t>
            </a:r>
            <a:r>
              <a:rPr lang="en-US" sz="3200" dirty="0"/>
              <a:t> di </a:t>
            </a:r>
            <a:r>
              <a:rPr lang="en-US" sz="3200" dirty="0" err="1"/>
              <a:t>truyền</a:t>
            </a:r>
            <a:r>
              <a:rPr lang="en-US" sz="3200" dirty="0"/>
              <a:t> (Genetic Algorithm)</a:t>
            </a:r>
          </a:p>
          <a:p>
            <a:pPr marL="514350" indent="-228600">
              <a:lnSpc>
                <a:spcPct val="90000"/>
              </a:lnSpc>
              <a:spcAft>
                <a:spcPts val="600"/>
              </a:spcAft>
              <a:buFont typeface="Arial" panose="020B0604020202020204" pitchFamily="34" charset="0"/>
              <a:buChar char="•"/>
            </a:pPr>
            <a:endParaRPr lang="en-US" sz="3200" dirty="0"/>
          </a:p>
          <a:p>
            <a:pPr marL="514350" indent="-228600">
              <a:lnSpc>
                <a:spcPct val="90000"/>
              </a:lnSpc>
              <a:spcAft>
                <a:spcPts val="600"/>
              </a:spcAft>
              <a:buFont typeface="Arial" panose="020B0604020202020204" pitchFamily="34" charset="0"/>
              <a:buChar char="•"/>
            </a:pPr>
            <a:r>
              <a:rPr lang="en-US" sz="3200" dirty="0" err="1"/>
              <a:t>Cài</a:t>
            </a:r>
            <a:r>
              <a:rPr lang="en-US" sz="3200" dirty="0"/>
              <a:t> </a:t>
            </a:r>
            <a:r>
              <a:rPr lang="en-US" sz="3200" dirty="0" err="1"/>
              <a:t>đặt</a:t>
            </a:r>
            <a:r>
              <a:rPr lang="en-US" sz="3200" dirty="0"/>
              <a:t> </a:t>
            </a:r>
            <a:r>
              <a:rPr lang="en-US" sz="3200" dirty="0" err="1"/>
              <a:t>và</a:t>
            </a:r>
            <a:r>
              <a:rPr lang="en-US" sz="3200" dirty="0"/>
              <a:t> </a:t>
            </a:r>
            <a:r>
              <a:rPr lang="en-US" sz="3200" dirty="0" err="1"/>
              <a:t>thử</a:t>
            </a:r>
            <a:r>
              <a:rPr lang="en-US" sz="3200" dirty="0"/>
              <a:t> </a:t>
            </a:r>
            <a:r>
              <a:rPr lang="en-US" sz="3200" dirty="0" err="1"/>
              <a:t>nghiệm</a:t>
            </a:r>
            <a:endParaRPr lang="en-US" sz="3200" dirty="0"/>
          </a:p>
          <a:p>
            <a:pPr marL="514350" indent="-228600">
              <a:lnSpc>
                <a:spcPct val="90000"/>
              </a:lnSpc>
              <a:spcAft>
                <a:spcPts val="600"/>
              </a:spcAft>
              <a:buFont typeface="Arial" panose="020B0604020202020204" pitchFamily="34" charset="0"/>
              <a:buChar char="•"/>
            </a:pPr>
            <a:endParaRPr lang="en-US" sz="3200" dirty="0"/>
          </a:p>
          <a:p>
            <a:pPr marL="514350" indent="-228600">
              <a:lnSpc>
                <a:spcPct val="90000"/>
              </a:lnSpc>
              <a:spcAft>
                <a:spcPts val="600"/>
              </a:spcAft>
              <a:buFont typeface="Arial" panose="020B0604020202020204" pitchFamily="34" charset="0"/>
              <a:buChar char="•"/>
            </a:pPr>
            <a:r>
              <a:rPr lang="en-US" sz="3200" dirty="0" err="1"/>
              <a:t>Kết</a:t>
            </a:r>
            <a:r>
              <a:rPr lang="en-US" sz="3200" dirty="0"/>
              <a:t> </a:t>
            </a:r>
            <a:r>
              <a:rPr lang="en-US" sz="3200" dirty="0" err="1"/>
              <a:t>quả</a:t>
            </a:r>
            <a:r>
              <a:rPr lang="en-US" sz="3200" dirty="0"/>
              <a:t> </a:t>
            </a:r>
            <a:r>
              <a:rPr lang="en-US" sz="3200" dirty="0" err="1"/>
              <a:t>thử</a:t>
            </a:r>
            <a:r>
              <a:rPr lang="en-US" sz="3200" dirty="0"/>
              <a:t> </a:t>
            </a:r>
            <a:r>
              <a:rPr lang="en-US" sz="3200" dirty="0" err="1"/>
              <a:t>nghiệm</a:t>
            </a:r>
            <a:endParaRPr lang="en-US" sz="3200" dirty="0"/>
          </a:p>
          <a:p>
            <a:pPr marL="514350" indent="-228600">
              <a:lnSpc>
                <a:spcPct val="90000"/>
              </a:lnSpc>
              <a:spcAft>
                <a:spcPts val="600"/>
              </a:spcAft>
              <a:buFont typeface="Arial" panose="020B0604020202020204" pitchFamily="34" charset="0"/>
              <a:buChar char="•"/>
            </a:pPr>
            <a:endParaRPr lang="en-US" sz="3200" dirty="0"/>
          </a:p>
          <a:p>
            <a:pPr marL="514350" indent="-228600">
              <a:lnSpc>
                <a:spcPct val="90000"/>
              </a:lnSpc>
              <a:spcAft>
                <a:spcPts val="600"/>
              </a:spcAft>
              <a:buFont typeface="Arial" panose="020B0604020202020204" pitchFamily="34" charset="0"/>
              <a:buChar char="•"/>
            </a:pPr>
            <a:r>
              <a:rPr lang="en-US" sz="3200" dirty="0" err="1"/>
              <a:t>Kết</a:t>
            </a:r>
            <a:r>
              <a:rPr lang="en-US" sz="3200" dirty="0"/>
              <a:t> </a:t>
            </a:r>
            <a:r>
              <a:rPr lang="en-US" sz="3200" dirty="0" err="1"/>
              <a:t>luận</a:t>
            </a:r>
            <a:endParaRPr lang="en-US" sz="3200"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21" name="Freeform: Shape 2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53473"/>
            <a:ext cx="2322270" cy="1533527"/>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7462" y="8576857"/>
            <a:ext cx="2657413" cy="1710143"/>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9458" y="9388132"/>
            <a:ext cx="2348910" cy="898868"/>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AutoShape 2"/>
          <p:cNvSpPr/>
          <p:nvPr/>
        </p:nvSpPr>
        <p:spPr>
          <a:xfrm>
            <a:off x="0" y="10104444"/>
            <a:ext cx="18288000" cy="182556"/>
          </a:xfrm>
          <a:prstGeom prst="rect">
            <a:avLst/>
          </a:prstGeom>
          <a:solidFill>
            <a:srgbClr val="F24300"/>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12382500" cy="615553"/>
          </a:xfrm>
          <a:prstGeom prst="rect">
            <a:avLst/>
          </a:prstGeom>
        </p:spPr>
        <p:txBody>
          <a:bodyPr wrap="square"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Giải</a:t>
            </a:r>
            <a:r>
              <a:rPr lang="en-US" sz="4000" spc="-60" dirty="0">
                <a:solidFill>
                  <a:srgbClr val="000000"/>
                </a:solidFill>
                <a:latin typeface="Muli Bold"/>
              </a:rPr>
              <a:t> </a:t>
            </a:r>
            <a:r>
              <a:rPr lang="en-US" sz="4000" spc="-60" dirty="0" err="1">
                <a:solidFill>
                  <a:srgbClr val="000000"/>
                </a:solidFill>
                <a:latin typeface="Muli Bold"/>
              </a:rPr>
              <a:t>thuật</a:t>
            </a:r>
            <a:r>
              <a:rPr lang="en-US" sz="4000" spc="-60" dirty="0">
                <a:solidFill>
                  <a:srgbClr val="000000"/>
                </a:solidFill>
                <a:latin typeface="Muli Bold"/>
              </a:rPr>
              <a:t> di </a:t>
            </a:r>
            <a:r>
              <a:rPr lang="en-US" sz="4000" spc="-60" dirty="0" err="1">
                <a:solidFill>
                  <a:srgbClr val="000000"/>
                </a:solidFill>
                <a:latin typeface="Muli Bold"/>
              </a:rPr>
              <a:t>truyền</a:t>
            </a:r>
            <a:r>
              <a:rPr lang="en-US" sz="4000" spc="-60" dirty="0">
                <a:solidFill>
                  <a:srgbClr val="000000"/>
                </a:solidFill>
                <a:latin typeface="Muli Bold"/>
              </a:rPr>
              <a:t> (Genetic Algorithm)</a:t>
            </a:r>
          </a:p>
        </p:txBody>
      </p:sp>
      <p:sp>
        <p:nvSpPr>
          <p:cNvPr id="4" name="TextBox 4">
            <a:extLst>
              <a:ext uri="{FF2B5EF4-FFF2-40B4-BE49-F238E27FC236}">
                <a16:creationId xmlns:a16="http://schemas.microsoft.com/office/drawing/2014/main" id="{CA1AC0E7-2A16-1E1A-DEB8-AACF1C98C376}"/>
              </a:ext>
            </a:extLst>
          </p:cNvPr>
          <p:cNvSpPr txBox="1"/>
          <p:nvPr/>
        </p:nvSpPr>
        <p:spPr>
          <a:xfrm>
            <a:off x="1028700" y="1382552"/>
            <a:ext cx="16421100" cy="2650341"/>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Lựa</a:t>
            </a:r>
            <a:r>
              <a:rPr lang="en-US" sz="2999" dirty="0">
                <a:solidFill>
                  <a:srgbClr val="000000"/>
                </a:solidFill>
                <a:latin typeface="Muli Regular"/>
              </a:rPr>
              <a:t> </a:t>
            </a:r>
            <a:r>
              <a:rPr lang="en-US" sz="2999" dirty="0" err="1">
                <a:solidFill>
                  <a:srgbClr val="000000"/>
                </a:solidFill>
                <a:latin typeface="Muli Regular"/>
              </a:rPr>
              <a:t>chọn</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NST </a:t>
            </a:r>
            <a:r>
              <a:rPr lang="en-US" sz="2999" dirty="0" err="1">
                <a:solidFill>
                  <a:srgbClr val="000000"/>
                </a:solidFill>
                <a:latin typeface="Muli Regular"/>
              </a:rPr>
              <a:t>bố</a:t>
            </a:r>
            <a:r>
              <a:rPr lang="en-US" sz="2999" dirty="0">
                <a:solidFill>
                  <a:srgbClr val="000000"/>
                </a:solidFill>
                <a:latin typeface="Muli Regular"/>
              </a:rPr>
              <a:t> </a:t>
            </a:r>
            <a:r>
              <a:rPr lang="en-US" sz="2999" dirty="0" err="1">
                <a:solidFill>
                  <a:srgbClr val="000000"/>
                </a:solidFill>
                <a:latin typeface="Muli Regular"/>
              </a:rPr>
              <a:t>mẹ</a:t>
            </a:r>
            <a:r>
              <a:rPr lang="en-US" sz="2999" dirty="0">
                <a:solidFill>
                  <a:srgbClr val="000000"/>
                </a:solidFill>
                <a:latin typeface="Muli Regular"/>
              </a:rPr>
              <a:t> </a:t>
            </a:r>
            <a:r>
              <a:rPr lang="en-US" sz="2999" dirty="0" err="1">
                <a:solidFill>
                  <a:srgbClr val="000000"/>
                </a:solidFill>
                <a:latin typeface="Muli Regular"/>
              </a:rPr>
              <a:t>để</a:t>
            </a:r>
            <a:r>
              <a:rPr lang="en-US" sz="2999" dirty="0">
                <a:solidFill>
                  <a:srgbClr val="000000"/>
                </a:solidFill>
                <a:latin typeface="Muli Regular"/>
              </a:rPr>
              <a:t> </a:t>
            </a:r>
            <a:r>
              <a:rPr lang="en-US" sz="2999" dirty="0" err="1">
                <a:solidFill>
                  <a:srgbClr val="000000"/>
                </a:solidFill>
                <a:latin typeface="Muli Regular"/>
              </a:rPr>
              <a:t>tạo</a:t>
            </a:r>
            <a:r>
              <a:rPr lang="en-US" sz="2999" dirty="0">
                <a:solidFill>
                  <a:srgbClr val="000000"/>
                </a:solidFill>
                <a:latin typeface="Muli Regular"/>
              </a:rPr>
              <a:t> </a:t>
            </a:r>
            <a:r>
              <a:rPr lang="en-US" sz="2999" dirty="0" err="1">
                <a:solidFill>
                  <a:srgbClr val="000000"/>
                </a:solidFill>
                <a:latin typeface="Muli Regular"/>
              </a:rPr>
              <a:t>ra</a:t>
            </a:r>
            <a:r>
              <a:rPr lang="en-US" sz="2999" dirty="0">
                <a:solidFill>
                  <a:srgbClr val="000000"/>
                </a:solidFill>
                <a:latin typeface="Muli Regular"/>
              </a:rPr>
              <a:t> NST </a:t>
            </a:r>
            <a:r>
              <a:rPr lang="en-US" sz="2999" dirty="0" err="1">
                <a:solidFill>
                  <a:srgbClr val="000000"/>
                </a:solidFill>
                <a:latin typeface="Muli Regular"/>
              </a:rPr>
              <a:t>mới</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NST </a:t>
            </a:r>
            <a:r>
              <a:rPr lang="en-US" sz="2999" dirty="0" err="1">
                <a:solidFill>
                  <a:srgbClr val="000000"/>
                </a:solidFill>
                <a:latin typeface="Muli Regular"/>
              </a:rPr>
              <a:t>bố</a:t>
            </a:r>
            <a:r>
              <a:rPr lang="en-US" sz="2999" dirty="0">
                <a:solidFill>
                  <a:srgbClr val="000000"/>
                </a:solidFill>
                <a:latin typeface="Muli Regular"/>
              </a:rPr>
              <a:t> </a:t>
            </a:r>
            <a:r>
              <a:rPr lang="en-US" sz="2999" dirty="0" err="1">
                <a:solidFill>
                  <a:srgbClr val="000000"/>
                </a:solidFill>
                <a:latin typeface="Muli Regular"/>
              </a:rPr>
              <a:t>mẹ</a:t>
            </a:r>
            <a:r>
              <a:rPr lang="en-US" sz="2999" dirty="0">
                <a:solidFill>
                  <a:srgbClr val="000000"/>
                </a:solidFill>
                <a:latin typeface="Muli Regular"/>
              </a:rPr>
              <a:t> </a:t>
            </a:r>
            <a:r>
              <a:rPr lang="en-US" sz="2999" dirty="0" err="1">
                <a:solidFill>
                  <a:srgbClr val="000000"/>
                </a:solidFill>
                <a:latin typeface="Muli Regular"/>
              </a:rPr>
              <a:t>được</a:t>
            </a:r>
            <a:r>
              <a:rPr lang="en-US" sz="2999" dirty="0">
                <a:solidFill>
                  <a:srgbClr val="000000"/>
                </a:solidFill>
                <a:latin typeface="Muli Regular"/>
              </a:rPr>
              <a:t> </a:t>
            </a:r>
            <a:r>
              <a:rPr lang="en-US" sz="2999" dirty="0" err="1">
                <a:solidFill>
                  <a:srgbClr val="000000"/>
                </a:solidFill>
                <a:latin typeface="Muli Regular"/>
              </a:rPr>
              <a:t>lựa</a:t>
            </a:r>
            <a:r>
              <a:rPr lang="en-US" sz="2999" dirty="0">
                <a:solidFill>
                  <a:srgbClr val="000000"/>
                </a:solidFill>
                <a:latin typeface="Muli Regular"/>
              </a:rPr>
              <a:t> </a:t>
            </a:r>
            <a:r>
              <a:rPr lang="en-US" sz="2999" dirty="0" err="1">
                <a:solidFill>
                  <a:srgbClr val="000000"/>
                </a:solidFill>
                <a:latin typeface="Muli Regular"/>
              </a:rPr>
              <a:t>chọn</a:t>
            </a:r>
            <a:r>
              <a:rPr lang="en-US" sz="2999" dirty="0">
                <a:solidFill>
                  <a:srgbClr val="000000"/>
                </a:solidFill>
                <a:latin typeface="Muli Regular"/>
              </a:rPr>
              <a:t> </a:t>
            </a:r>
            <a:r>
              <a:rPr lang="en-US" sz="2999" dirty="0" err="1">
                <a:solidFill>
                  <a:srgbClr val="000000"/>
                </a:solidFill>
                <a:latin typeface="Muli Regular"/>
              </a:rPr>
              <a:t>ưu</a:t>
            </a:r>
            <a:r>
              <a:rPr lang="en-US" sz="2999" dirty="0">
                <a:solidFill>
                  <a:srgbClr val="000000"/>
                </a:solidFill>
                <a:latin typeface="Muli Regular"/>
              </a:rPr>
              <a:t> </a:t>
            </a:r>
            <a:r>
              <a:rPr lang="en-US" sz="2999" dirty="0" err="1">
                <a:solidFill>
                  <a:srgbClr val="000000"/>
                </a:solidFill>
                <a:latin typeface="Muli Regular"/>
              </a:rPr>
              <a:t>tiên</a:t>
            </a:r>
            <a:r>
              <a:rPr lang="en-US" sz="2999" dirty="0">
                <a:solidFill>
                  <a:srgbClr val="000000"/>
                </a:solidFill>
                <a:latin typeface="Muli Regular"/>
              </a:rPr>
              <a:t> </a:t>
            </a:r>
            <a:r>
              <a:rPr lang="en-US" sz="2999" dirty="0" err="1">
                <a:solidFill>
                  <a:srgbClr val="000000"/>
                </a:solidFill>
                <a:latin typeface="Muli Regular"/>
              </a:rPr>
              <a:t>theo</a:t>
            </a:r>
            <a:r>
              <a:rPr lang="en-US" sz="2999" dirty="0">
                <a:solidFill>
                  <a:srgbClr val="000000"/>
                </a:solidFill>
                <a:latin typeface="Muli Regular"/>
              </a:rPr>
              <a:t> fitness.</a:t>
            </a:r>
          </a:p>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Thực</a:t>
            </a:r>
            <a:r>
              <a:rPr lang="en-US" sz="2999" dirty="0">
                <a:solidFill>
                  <a:srgbClr val="000000"/>
                </a:solidFill>
                <a:latin typeface="Muli Regular"/>
              </a:rPr>
              <a:t> </a:t>
            </a:r>
            <a:r>
              <a:rPr lang="en-US" sz="2999" dirty="0" err="1">
                <a:solidFill>
                  <a:srgbClr val="000000"/>
                </a:solidFill>
                <a:latin typeface="Muli Regular"/>
              </a:rPr>
              <a:t>hiện</a:t>
            </a:r>
            <a:r>
              <a:rPr lang="en-US" sz="2999" dirty="0">
                <a:solidFill>
                  <a:srgbClr val="000000"/>
                </a:solidFill>
                <a:latin typeface="Muli Regular"/>
              </a:rPr>
              <a:t> </a:t>
            </a:r>
            <a:r>
              <a:rPr lang="en-US" sz="2999" dirty="0" err="1">
                <a:solidFill>
                  <a:srgbClr val="000000"/>
                </a:solidFill>
                <a:latin typeface="Muli Regular"/>
              </a:rPr>
              <a:t>trao</a:t>
            </a:r>
            <a:r>
              <a:rPr lang="en-US" sz="2999" dirty="0">
                <a:solidFill>
                  <a:srgbClr val="000000"/>
                </a:solidFill>
                <a:latin typeface="Muli Regular"/>
              </a:rPr>
              <a:t> </a:t>
            </a:r>
            <a:r>
              <a:rPr lang="en-US" sz="2999" dirty="0" err="1">
                <a:solidFill>
                  <a:srgbClr val="000000"/>
                </a:solidFill>
                <a:latin typeface="Muli Regular"/>
              </a:rPr>
              <a:t>đổi</a:t>
            </a:r>
            <a:r>
              <a:rPr lang="en-US" sz="2999" dirty="0">
                <a:solidFill>
                  <a:srgbClr val="000000"/>
                </a:solidFill>
                <a:latin typeface="Muli Regular"/>
              </a:rPr>
              <a:t> </a:t>
            </a:r>
            <a:r>
              <a:rPr lang="en-US" sz="2999" dirty="0" err="1">
                <a:solidFill>
                  <a:srgbClr val="000000"/>
                </a:solidFill>
                <a:latin typeface="Muli Regular"/>
              </a:rPr>
              <a:t>chéo</a:t>
            </a:r>
            <a:r>
              <a:rPr lang="en-US" sz="2999" dirty="0">
                <a:solidFill>
                  <a:srgbClr val="000000"/>
                </a:solidFill>
                <a:latin typeface="Muli Regular"/>
              </a:rPr>
              <a:t> (Crossover): </a:t>
            </a:r>
            <a:r>
              <a:rPr lang="vi-VN" sz="2999" dirty="0">
                <a:solidFill>
                  <a:srgbClr val="000000"/>
                </a:solidFill>
                <a:latin typeface="Muli Regular"/>
              </a:rPr>
              <a:t>là quá trình kết hợp hai nhiễm sắc thể để tạo ra một nhiễm sắc thể mới. Trong cả TSP và KP, quá trình trao đổi chéo thường được thực hiện bằng cách hoán đổi gen giữa hai </a:t>
            </a:r>
            <a:r>
              <a:rPr lang="en-US" sz="2999" dirty="0">
                <a:solidFill>
                  <a:srgbClr val="000000"/>
                </a:solidFill>
                <a:latin typeface="Muli Regular"/>
              </a:rPr>
              <a:t>NST. </a:t>
            </a:r>
            <a:r>
              <a:rPr lang="en-US" sz="2999" dirty="0" err="1">
                <a:solidFill>
                  <a:srgbClr val="000000"/>
                </a:solidFill>
                <a:latin typeface="Muli Regular"/>
              </a:rPr>
              <a:t>Thường</a:t>
            </a:r>
            <a:r>
              <a:rPr lang="en-US" sz="2999" dirty="0">
                <a:solidFill>
                  <a:srgbClr val="000000"/>
                </a:solidFill>
                <a:latin typeface="Muli Regular"/>
              </a:rPr>
              <a:t> </a:t>
            </a:r>
            <a:r>
              <a:rPr lang="en-US" sz="2999" dirty="0" err="1">
                <a:solidFill>
                  <a:srgbClr val="000000"/>
                </a:solidFill>
                <a:latin typeface="Muli Regular"/>
              </a:rPr>
              <a:t>có</a:t>
            </a:r>
            <a:r>
              <a:rPr lang="en-US" sz="2999" dirty="0">
                <a:solidFill>
                  <a:srgbClr val="000000"/>
                </a:solidFill>
                <a:latin typeface="Muli Regular"/>
              </a:rPr>
              <a:t> </a:t>
            </a:r>
            <a:r>
              <a:rPr lang="en-US" sz="2999" dirty="0" err="1">
                <a:solidFill>
                  <a:srgbClr val="000000"/>
                </a:solidFill>
                <a:latin typeface="Muli Regular"/>
              </a:rPr>
              <a:t>hai</a:t>
            </a:r>
            <a:r>
              <a:rPr lang="en-US" sz="2999" dirty="0">
                <a:solidFill>
                  <a:srgbClr val="000000"/>
                </a:solidFill>
                <a:latin typeface="Muli Regular"/>
              </a:rPr>
              <a:t> </a:t>
            </a:r>
            <a:r>
              <a:rPr lang="en-US" sz="2999" dirty="0" err="1">
                <a:solidFill>
                  <a:srgbClr val="000000"/>
                </a:solidFill>
                <a:latin typeface="Muli Regular"/>
              </a:rPr>
              <a:t>cách</a:t>
            </a:r>
            <a:r>
              <a:rPr lang="en-US" sz="2999" dirty="0">
                <a:solidFill>
                  <a:srgbClr val="000000"/>
                </a:solidFill>
                <a:latin typeface="Muli Regular"/>
              </a:rPr>
              <a:t> </a:t>
            </a:r>
            <a:r>
              <a:rPr lang="en-US" sz="2999" dirty="0" err="1">
                <a:solidFill>
                  <a:srgbClr val="000000"/>
                </a:solidFill>
                <a:latin typeface="Muli Regular"/>
              </a:rPr>
              <a:t>trao</a:t>
            </a:r>
            <a:r>
              <a:rPr lang="en-US" sz="2999" dirty="0">
                <a:solidFill>
                  <a:srgbClr val="000000"/>
                </a:solidFill>
                <a:latin typeface="Muli Regular"/>
              </a:rPr>
              <a:t> </a:t>
            </a:r>
            <a:r>
              <a:rPr lang="en-US" sz="2999" dirty="0" err="1">
                <a:solidFill>
                  <a:srgbClr val="000000"/>
                </a:solidFill>
                <a:latin typeface="Muli Regular"/>
              </a:rPr>
              <a:t>đổi</a:t>
            </a:r>
            <a:r>
              <a:rPr lang="en-US" sz="2999" dirty="0">
                <a:solidFill>
                  <a:srgbClr val="000000"/>
                </a:solidFill>
                <a:latin typeface="Muli Regular"/>
              </a:rPr>
              <a:t> </a:t>
            </a:r>
            <a:r>
              <a:rPr lang="en-US" sz="2999" dirty="0" err="1">
                <a:solidFill>
                  <a:srgbClr val="000000"/>
                </a:solidFill>
                <a:latin typeface="Muli Regular"/>
              </a:rPr>
              <a:t>chéo</a:t>
            </a:r>
            <a:r>
              <a:rPr lang="en-US" sz="2999" dirty="0">
                <a:solidFill>
                  <a:srgbClr val="000000"/>
                </a:solidFill>
                <a:latin typeface="Muli Regular"/>
              </a:rPr>
              <a:t> </a:t>
            </a:r>
            <a:r>
              <a:rPr lang="en-US" sz="2999" dirty="0" err="1">
                <a:solidFill>
                  <a:srgbClr val="000000"/>
                </a:solidFill>
                <a:latin typeface="Muli Regular"/>
              </a:rPr>
              <a:t>là</a:t>
            </a:r>
            <a:r>
              <a:rPr lang="en-US" sz="2999" dirty="0">
                <a:solidFill>
                  <a:srgbClr val="000000"/>
                </a:solidFill>
                <a:latin typeface="Muli Regular"/>
              </a:rPr>
              <a:t> One Point </a:t>
            </a:r>
            <a:r>
              <a:rPr lang="en-US" sz="2999" dirty="0" err="1">
                <a:solidFill>
                  <a:srgbClr val="000000"/>
                </a:solidFill>
                <a:latin typeface="Muli Regular"/>
              </a:rPr>
              <a:t>và</a:t>
            </a:r>
            <a:r>
              <a:rPr lang="en-US" sz="2999" dirty="0">
                <a:solidFill>
                  <a:srgbClr val="000000"/>
                </a:solidFill>
                <a:latin typeface="Muli Regular"/>
              </a:rPr>
              <a:t> Multi Point</a:t>
            </a:r>
          </a:p>
        </p:txBody>
      </p:sp>
      <p:pic>
        <p:nvPicPr>
          <p:cNvPr id="4098" name="Picture 2" descr="Multi Point Crossover">
            <a:extLst>
              <a:ext uri="{FF2B5EF4-FFF2-40B4-BE49-F238E27FC236}">
                <a16:creationId xmlns:a16="http://schemas.microsoft.com/office/drawing/2014/main" id="{D4CE7B8D-8A62-D01C-330C-991D5A9A9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145" y="7210425"/>
            <a:ext cx="1119021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ne Point Crossover">
            <a:extLst>
              <a:ext uri="{FF2B5EF4-FFF2-40B4-BE49-F238E27FC236}">
                <a16:creationId xmlns:a16="http://schemas.microsoft.com/office/drawing/2014/main" id="{331033A4-4C19-E499-1121-6168192CD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95" y="4650598"/>
            <a:ext cx="11190209" cy="255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97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12382500" cy="615553"/>
          </a:xfrm>
          <a:prstGeom prst="rect">
            <a:avLst/>
          </a:prstGeom>
        </p:spPr>
        <p:txBody>
          <a:bodyPr wrap="square"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Giải</a:t>
            </a:r>
            <a:r>
              <a:rPr lang="en-US" sz="4000" spc="-60" dirty="0">
                <a:solidFill>
                  <a:srgbClr val="000000"/>
                </a:solidFill>
                <a:latin typeface="Muli Bold"/>
              </a:rPr>
              <a:t> </a:t>
            </a:r>
            <a:r>
              <a:rPr lang="en-US" sz="4000" spc="-60" dirty="0" err="1">
                <a:solidFill>
                  <a:srgbClr val="000000"/>
                </a:solidFill>
                <a:latin typeface="Muli Bold"/>
              </a:rPr>
              <a:t>thuật</a:t>
            </a:r>
            <a:r>
              <a:rPr lang="en-US" sz="4000" spc="-60" dirty="0">
                <a:solidFill>
                  <a:srgbClr val="000000"/>
                </a:solidFill>
                <a:latin typeface="Muli Bold"/>
              </a:rPr>
              <a:t> di </a:t>
            </a:r>
            <a:r>
              <a:rPr lang="en-US" sz="4000" spc="-60" dirty="0" err="1">
                <a:solidFill>
                  <a:srgbClr val="000000"/>
                </a:solidFill>
                <a:latin typeface="Muli Bold"/>
              </a:rPr>
              <a:t>truyền</a:t>
            </a:r>
            <a:r>
              <a:rPr lang="en-US" sz="4000" spc="-60" dirty="0">
                <a:solidFill>
                  <a:srgbClr val="000000"/>
                </a:solidFill>
                <a:latin typeface="Muli Bold"/>
              </a:rPr>
              <a:t> (Genetic Algorithm)</a:t>
            </a:r>
          </a:p>
        </p:txBody>
      </p:sp>
      <p:sp>
        <p:nvSpPr>
          <p:cNvPr id="4" name="TextBox 4">
            <a:extLst>
              <a:ext uri="{FF2B5EF4-FFF2-40B4-BE49-F238E27FC236}">
                <a16:creationId xmlns:a16="http://schemas.microsoft.com/office/drawing/2014/main" id="{CA1AC0E7-2A16-1E1A-DEB8-AACF1C98C376}"/>
              </a:ext>
            </a:extLst>
          </p:cNvPr>
          <p:cNvSpPr txBox="1"/>
          <p:nvPr/>
        </p:nvSpPr>
        <p:spPr>
          <a:xfrm>
            <a:off x="1028700" y="1382552"/>
            <a:ext cx="164211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Thực</a:t>
            </a:r>
            <a:r>
              <a:rPr lang="en-US" sz="2999" dirty="0">
                <a:solidFill>
                  <a:srgbClr val="000000"/>
                </a:solidFill>
                <a:latin typeface="Muli Regular"/>
              </a:rPr>
              <a:t> </a:t>
            </a:r>
            <a:r>
              <a:rPr lang="en-US" sz="2999" dirty="0" err="1">
                <a:solidFill>
                  <a:srgbClr val="000000"/>
                </a:solidFill>
                <a:latin typeface="Muli Regular"/>
              </a:rPr>
              <a:t>hiện</a:t>
            </a:r>
            <a:r>
              <a:rPr lang="en-US" sz="2999" dirty="0">
                <a:solidFill>
                  <a:srgbClr val="000000"/>
                </a:solidFill>
                <a:latin typeface="Muli Regular"/>
              </a:rPr>
              <a:t> </a:t>
            </a:r>
            <a:r>
              <a:rPr lang="en-US" sz="2999" dirty="0" err="1">
                <a:solidFill>
                  <a:srgbClr val="000000"/>
                </a:solidFill>
                <a:latin typeface="Muli Regular"/>
              </a:rPr>
              <a:t>đột</a:t>
            </a:r>
            <a:r>
              <a:rPr lang="en-US" sz="2999" dirty="0">
                <a:solidFill>
                  <a:srgbClr val="000000"/>
                </a:solidFill>
                <a:latin typeface="Muli Regular"/>
              </a:rPr>
              <a:t> </a:t>
            </a:r>
            <a:r>
              <a:rPr lang="en-US" sz="2999" dirty="0" err="1">
                <a:solidFill>
                  <a:srgbClr val="000000"/>
                </a:solidFill>
                <a:latin typeface="Muli Regular"/>
              </a:rPr>
              <a:t>biến</a:t>
            </a:r>
            <a:r>
              <a:rPr lang="en-US" sz="2999" dirty="0">
                <a:solidFill>
                  <a:srgbClr val="000000"/>
                </a:solidFill>
                <a:latin typeface="Muli Regular"/>
              </a:rPr>
              <a:t> (Mutation):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quá</a:t>
            </a:r>
            <a:r>
              <a:rPr lang="en-US" sz="2999" dirty="0">
                <a:solidFill>
                  <a:srgbClr val="000000"/>
                </a:solidFill>
                <a:latin typeface="Muli Regular"/>
              </a:rPr>
              <a:t> </a:t>
            </a:r>
            <a:r>
              <a:rPr lang="en-US" sz="2999" dirty="0" err="1">
                <a:solidFill>
                  <a:srgbClr val="000000"/>
                </a:solidFill>
                <a:latin typeface="Muli Regular"/>
              </a:rPr>
              <a:t>trình</a:t>
            </a:r>
            <a:r>
              <a:rPr lang="en-US" sz="2999" dirty="0">
                <a:solidFill>
                  <a:srgbClr val="000000"/>
                </a:solidFill>
                <a:latin typeface="Muli Regular"/>
              </a:rPr>
              <a:t> </a:t>
            </a:r>
            <a:r>
              <a:rPr lang="en-US" sz="2999" dirty="0" err="1">
                <a:solidFill>
                  <a:srgbClr val="000000"/>
                </a:solidFill>
                <a:latin typeface="Muli Regular"/>
              </a:rPr>
              <a:t>thay</a:t>
            </a:r>
            <a:r>
              <a:rPr lang="en-US" sz="2999" dirty="0">
                <a:solidFill>
                  <a:srgbClr val="000000"/>
                </a:solidFill>
                <a:latin typeface="Muli Regular"/>
              </a:rPr>
              <a:t> </a:t>
            </a:r>
            <a:r>
              <a:rPr lang="en-US" sz="2999" dirty="0" err="1">
                <a:solidFill>
                  <a:srgbClr val="000000"/>
                </a:solidFill>
                <a:latin typeface="Muli Regular"/>
              </a:rPr>
              <a:t>đổi</a:t>
            </a:r>
            <a:r>
              <a:rPr lang="en-US" sz="2999" dirty="0">
                <a:solidFill>
                  <a:srgbClr val="000000"/>
                </a:solidFill>
                <a:latin typeface="Muli Regular"/>
              </a:rPr>
              <a:t> </a:t>
            </a:r>
            <a:r>
              <a:rPr lang="en-US" sz="2999" dirty="0" err="1">
                <a:solidFill>
                  <a:srgbClr val="000000"/>
                </a:solidFill>
                <a:latin typeface="Muli Regular"/>
              </a:rPr>
              <a:t>ngẫu</a:t>
            </a:r>
            <a:r>
              <a:rPr lang="en-US" sz="2999" dirty="0">
                <a:solidFill>
                  <a:srgbClr val="000000"/>
                </a:solidFill>
                <a:latin typeface="Muli Regular"/>
              </a:rPr>
              <a:t> </a:t>
            </a:r>
            <a:r>
              <a:rPr lang="en-US" sz="2999" dirty="0" err="1">
                <a:solidFill>
                  <a:srgbClr val="000000"/>
                </a:solidFill>
                <a:latin typeface="Muli Regular"/>
              </a:rPr>
              <a:t>nhiên</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nhiễm</a:t>
            </a:r>
            <a:r>
              <a:rPr lang="en-US" sz="2999" dirty="0">
                <a:solidFill>
                  <a:srgbClr val="000000"/>
                </a:solidFill>
                <a:latin typeface="Muli Regular"/>
              </a:rPr>
              <a:t> </a:t>
            </a:r>
            <a:r>
              <a:rPr lang="en-US" sz="2999" dirty="0" err="1">
                <a:solidFill>
                  <a:srgbClr val="000000"/>
                </a:solidFill>
                <a:latin typeface="Muli Regular"/>
              </a:rPr>
              <a:t>sắc</a:t>
            </a:r>
            <a:r>
              <a:rPr lang="en-US" sz="2999" dirty="0">
                <a:solidFill>
                  <a:srgbClr val="000000"/>
                </a:solidFill>
                <a:latin typeface="Muli Regular"/>
              </a:rPr>
              <a:t> </a:t>
            </a:r>
            <a:r>
              <a:rPr lang="en-US" sz="2999" dirty="0" err="1">
                <a:solidFill>
                  <a:srgbClr val="000000"/>
                </a:solidFill>
                <a:latin typeface="Muli Regular"/>
              </a:rPr>
              <a:t>thể</a:t>
            </a:r>
            <a:r>
              <a:rPr lang="en-US" sz="2999" dirty="0">
                <a:solidFill>
                  <a:srgbClr val="000000"/>
                </a:solidFill>
                <a:latin typeface="Muli Regular"/>
              </a:rPr>
              <a:t>,</a:t>
            </a:r>
            <a:r>
              <a:rPr lang="vi-VN" sz="2999" dirty="0">
                <a:solidFill>
                  <a:srgbClr val="000000"/>
                </a:solidFill>
                <a:latin typeface="Muli Regular"/>
              </a:rPr>
              <a:t> giúp đưa các giải pháp mới vào tập hợp và ngăn thuật toán bị mắc kẹt trong một tối ưu cục bộ.</a:t>
            </a:r>
            <a:r>
              <a:rPr lang="en-US" sz="2999" dirty="0">
                <a:solidFill>
                  <a:srgbClr val="000000"/>
                </a:solidFill>
                <a:latin typeface="Muli Regular"/>
              </a:rPr>
              <a:t> </a:t>
            </a:r>
            <a:r>
              <a:rPr lang="en-US" sz="2999" dirty="0" err="1">
                <a:solidFill>
                  <a:srgbClr val="000000"/>
                </a:solidFill>
                <a:latin typeface="Muli Regular"/>
              </a:rPr>
              <a:t>Có</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số</a:t>
            </a:r>
            <a:r>
              <a:rPr lang="en-US" sz="2999" dirty="0">
                <a:solidFill>
                  <a:srgbClr val="000000"/>
                </a:solidFill>
                <a:latin typeface="Muli Regular"/>
              </a:rPr>
              <a:t> </a:t>
            </a:r>
            <a:r>
              <a:rPr lang="en-US" sz="2999" dirty="0" err="1">
                <a:solidFill>
                  <a:srgbClr val="000000"/>
                </a:solidFill>
                <a:latin typeface="Muli Regular"/>
              </a:rPr>
              <a:t>phương</a:t>
            </a:r>
            <a:r>
              <a:rPr lang="en-US" sz="2999" dirty="0">
                <a:solidFill>
                  <a:srgbClr val="000000"/>
                </a:solidFill>
                <a:latin typeface="Muli Regular"/>
              </a:rPr>
              <a:t> </a:t>
            </a:r>
            <a:r>
              <a:rPr lang="en-US" sz="2999" dirty="0" err="1">
                <a:solidFill>
                  <a:srgbClr val="000000"/>
                </a:solidFill>
                <a:latin typeface="Muli Regular"/>
              </a:rPr>
              <a:t>pháp</a:t>
            </a:r>
            <a:r>
              <a:rPr lang="en-US" sz="2999" dirty="0">
                <a:solidFill>
                  <a:srgbClr val="000000"/>
                </a:solidFill>
                <a:latin typeface="Muli Regular"/>
              </a:rPr>
              <a:t> </a:t>
            </a:r>
            <a:r>
              <a:rPr lang="en-US" sz="2999" dirty="0" err="1">
                <a:solidFill>
                  <a:srgbClr val="000000"/>
                </a:solidFill>
                <a:latin typeface="Muli Regular"/>
              </a:rPr>
              <a:t>đột</a:t>
            </a:r>
            <a:r>
              <a:rPr lang="en-US" sz="2999" dirty="0">
                <a:solidFill>
                  <a:srgbClr val="000000"/>
                </a:solidFill>
                <a:latin typeface="Muli Regular"/>
              </a:rPr>
              <a:t> </a:t>
            </a:r>
            <a:r>
              <a:rPr lang="en-US" sz="2999" dirty="0" err="1">
                <a:solidFill>
                  <a:srgbClr val="000000"/>
                </a:solidFill>
                <a:latin typeface="Muli Regular"/>
              </a:rPr>
              <a:t>biến</a:t>
            </a:r>
            <a:r>
              <a:rPr lang="en-US" sz="2999" dirty="0">
                <a:solidFill>
                  <a:srgbClr val="000000"/>
                </a:solidFill>
                <a:latin typeface="Muli Regular"/>
              </a:rPr>
              <a:t> </a:t>
            </a:r>
            <a:r>
              <a:rPr lang="en-US" sz="2999" dirty="0" err="1">
                <a:solidFill>
                  <a:srgbClr val="000000"/>
                </a:solidFill>
                <a:latin typeface="Muli Regular"/>
              </a:rPr>
              <a:t>như</a:t>
            </a:r>
            <a:r>
              <a:rPr lang="en-US" sz="2999" dirty="0">
                <a:solidFill>
                  <a:srgbClr val="000000"/>
                </a:solidFill>
                <a:latin typeface="Muli Regular"/>
              </a:rPr>
              <a:t>: Bit Flip, Swap, Scramble, Inversion.</a:t>
            </a:r>
          </a:p>
        </p:txBody>
      </p:sp>
      <p:pic>
        <p:nvPicPr>
          <p:cNvPr id="6146" name="Picture 2" descr="Bit Flip Mutation">
            <a:extLst>
              <a:ext uri="{FF2B5EF4-FFF2-40B4-BE49-F238E27FC236}">
                <a16:creationId xmlns:a16="http://schemas.microsoft.com/office/drawing/2014/main" id="{DC79CEE7-C73B-22E7-58FE-BDB0C7AA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0" y="3695700"/>
            <a:ext cx="10972800" cy="78638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wap Mutation">
            <a:extLst>
              <a:ext uri="{FF2B5EF4-FFF2-40B4-BE49-F238E27FC236}">
                <a16:creationId xmlns:a16="http://schemas.microsoft.com/office/drawing/2014/main" id="{8F8D5782-58E0-912D-C822-895074DF5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001" y="4732020"/>
            <a:ext cx="10972800" cy="8229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cramble Mutation">
            <a:extLst>
              <a:ext uri="{FF2B5EF4-FFF2-40B4-BE49-F238E27FC236}">
                <a16:creationId xmlns:a16="http://schemas.microsoft.com/office/drawing/2014/main" id="{DE76F59D-A1D7-757C-485C-099E6E42A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001" y="5892669"/>
            <a:ext cx="109728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nversion Mutation">
            <a:extLst>
              <a:ext uri="{FF2B5EF4-FFF2-40B4-BE49-F238E27FC236}">
                <a16:creationId xmlns:a16="http://schemas.microsoft.com/office/drawing/2014/main" id="{550DAE07-08DB-2133-7DE2-0C93B8FD9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4001" y="7301344"/>
            <a:ext cx="10972800" cy="71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5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409575"/>
            <a:ext cx="12382500" cy="615553"/>
          </a:xfrm>
          <a:prstGeom prst="rect">
            <a:avLst/>
          </a:prstGeom>
        </p:spPr>
        <p:txBody>
          <a:bodyPr wrap="square"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Giải</a:t>
            </a:r>
            <a:r>
              <a:rPr lang="en-US" sz="4000" spc="-60" dirty="0">
                <a:solidFill>
                  <a:srgbClr val="000000"/>
                </a:solidFill>
                <a:latin typeface="Muli Bold"/>
              </a:rPr>
              <a:t> </a:t>
            </a:r>
            <a:r>
              <a:rPr lang="en-US" sz="4000" spc="-60" dirty="0" err="1">
                <a:solidFill>
                  <a:srgbClr val="000000"/>
                </a:solidFill>
                <a:latin typeface="Muli Bold"/>
              </a:rPr>
              <a:t>thuật</a:t>
            </a:r>
            <a:r>
              <a:rPr lang="en-US" sz="4000" spc="-60" dirty="0">
                <a:solidFill>
                  <a:srgbClr val="000000"/>
                </a:solidFill>
                <a:latin typeface="Muli Bold"/>
              </a:rPr>
              <a:t> di </a:t>
            </a:r>
            <a:r>
              <a:rPr lang="en-US" sz="4000" spc="-60" dirty="0" err="1">
                <a:solidFill>
                  <a:srgbClr val="000000"/>
                </a:solidFill>
                <a:latin typeface="Muli Bold"/>
              </a:rPr>
              <a:t>truyền</a:t>
            </a:r>
            <a:r>
              <a:rPr lang="en-US" sz="4000" spc="-60" dirty="0">
                <a:solidFill>
                  <a:srgbClr val="000000"/>
                </a:solidFill>
                <a:latin typeface="Muli Bold"/>
              </a:rPr>
              <a:t> (Genetic Algorithm)</a:t>
            </a:r>
          </a:p>
        </p:txBody>
      </p:sp>
      <p:sp>
        <p:nvSpPr>
          <p:cNvPr id="4" name="TextBox 4">
            <a:extLst>
              <a:ext uri="{FF2B5EF4-FFF2-40B4-BE49-F238E27FC236}">
                <a16:creationId xmlns:a16="http://schemas.microsoft.com/office/drawing/2014/main" id="{CA1AC0E7-2A16-1E1A-DEB8-AACF1C98C376}"/>
              </a:ext>
            </a:extLst>
          </p:cNvPr>
          <p:cNvSpPr txBox="1"/>
          <p:nvPr/>
        </p:nvSpPr>
        <p:spPr>
          <a:xfrm>
            <a:off x="1028700" y="1382552"/>
            <a:ext cx="164211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a:t>
            </a:r>
            <a:r>
              <a:rPr lang="en-US" sz="2999" dirty="0" err="1">
                <a:solidFill>
                  <a:srgbClr val="000000"/>
                </a:solidFill>
                <a:latin typeface="Muli Regular"/>
              </a:rPr>
              <a:t>Lặp</a:t>
            </a:r>
            <a:r>
              <a:rPr lang="en-US" sz="2999" dirty="0">
                <a:solidFill>
                  <a:srgbClr val="000000"/>
                </a:solidFill>
                <a:latin typeface="Muli Regular"/>
              </a:rPr>
              <a:t> </a:t>
            </a:r>
            <a:r>
              <a:rPr lang="en-US" sz="2999" dirty="0" err="1">
                <a:solidFill>
                  <a:srgbClr val="000000"/>
                </a:solidFill>
                <a:latin typeface="Muli Regular"/>
              </a:rPr>
              <a:t>lại</a:t>
            </a:r>
            <a:r>
              <a:rPr lang="en-US" sz="2999" dirty="0">
                <a:solidFill>
                  <a:srgbClr val="000000"/>
                </a:solidFill>
                <a:latin typeface="Muli Regular"/>
              </a:rPr>
              <a:t> </a:t>
            </a:r>
            <a:r>
              <a:rPr lang="en-US" sz="2999" dirty="0" err="1">
                <a:solidFill>
                  <a:srgbClr val="000000"/>
                </a:solidFill>
                <a:latin typeface="Muli Regular"/>
              </a:rPr>
              <a:t>các</a:t>
            </a:r>
            <a:r>
              <a:rPr lang="en-US" sz="2999" dirty="0">
                <a:solidFill>
                  <a:srgbClr val="000000"/>
                </a:solidFill>
                <a:latin typeface="Muli Regular"/>
              </a:rPr>
              <a:t> </a:t>
            </a:r>
            <a:r>
              <a:rPr lang="en-US" sz="2999" dirty="0" err="1">
                <a:solidFill>
                  <a:srgbClr val="000000"/>
                </a:solidFill>
                <a:latin typeface="Muli Regular"/>
              </a:rPr>
              <a:t>bước</a:t>
            </a:r>
            <a:r>
              <a:rPr lang="en-US" sz="2999" dirty="0">
                <a:solidFill>
                  <a:srgbClr val="000000"/>
                </a:solidFill>
                <a:latin typeface="Muli Regular"/>
              </a:rPr>
              <a:t>: </a:t>
            </a:r>
            <a:r>
              <a:rPr lang="en-US" sz="2999" dirty="0" err="1">
                <a:solidFill>
                  <a:srgbClr val="000000"/>
                </a:solidFill>
                <a:latin typeface="Muli Regular"/>
              </a:rPr>
              <a:t>tính</a:t>
            </a:r>
            <a:r>
              <a:rPr lang="en-US" sz="2999" dirty="0">
                <a:solidFill>
                  <a:srgbClr val="000000"/>
                </a:solidFill>
                <a:latin typeface="Muli Regular"/>
              </a:rPr>
              <a:t> fitness, </a:t>
            </a:r>
            <a:r>
              <a:rPr lang="en-US" sz="2999" dirty="0" err="1">
                <a:solidFill>
                  <a:srgbClr val="000000"/>
                </a:solidFill>
                <a:latin typeface="Muli Regular"/>
              </a:rPr>
              <a:t>lựa</a:t>
            </a:r>
            <a:r>
              <a:rPr lang="en-US" sz="2999" dirty="0">
                <a:solidFill>
                  <a:srgbClr val="000000"/>
                </a:solidFill>
                <a:latin typeface="Muli Regular"/>
              </a:rPr>
              <a:t> </a:t>
            </a:r>
            <a:r>
              <a:rPr lang="en-US" sz="2999" dirty="0" err="1">
                <a:solidFill>
                  <a:srgbClr val="000000"/>
                </a:solidFill>
                <a:latin typeface="Muli Regular"/>
              </a:rPr>
              <a:t>chọn</a:t>
            </a:r>
            <a:r>
              <a:rPr lang="en-US" sz="2999" dirty="0">
                <a:solidFill>
                  <a:srgbClr val="000000"/>
                </a:solidFill>
                <a:latin typeface="Muli Regular"/>
              </a:rPr>
              <a:t> </a:t>
            </a:r>
            <a:r>
              <a:rPr lang="en-US" sz="2999" dirty="0" err="1">
                <a:solidFill>
                  <a:srgbClr val="000000"/>
                </a:solidFill>
                <a:latin typeface="Muli Regular"/>
              </a:rPr>
              <a:t>và</a:t>
            </a:r>
            <a:r>
              <a:rPr lang="en-US" sz="2999" dirty="0">
                <a:solidFill>
                  <a:srgbClr val="000000"/>
                </a:solidFill>
                <a:latin typeface="Muli Regular"/>
              </a:rPr>
              <a:t> </a:t>
            </a:r>
            <a:r>
              <a:rPr lang="en-US" sz="2999" dirty="0" err="1">
                <a:solidFill>
                  <a:srgbClr val="000000"/>
                </a:solidFill>
                <a:latin typeface="Muli Regular"/>
              </a:rPr>
              <a:t>thực</a:t>
            </a:r>
            <a:r>
              <a:rPr lang="en-US" sz="2999" dirty="0">
                <a:solidFill>
                  <a:srgbClr val="000000"/>
                </a:solidFill>
                <a:latin typeface="Muli Regular"/>
              </a:rPr>
              <a:t> </a:t>
            </a:r>
            <a:r>
              <a:rPr lang="en-US" sz="2999" dirty="0" err="1">
                <a:solidFill>
                  <a:srgbClr val="000000"/>
                </a:solidFill>
                <a:latin typeface="Muli Regular"/>
              </a:rPr>
              <a:t>hiện</a:t>
            </a:r>
            <a:r>
              <a:rPr lang="en-US" sz="2999" dirty="0">
                <a:solidFill>
                  <a:srgbClr val="000000"/>
                </a:solidFill>
                <a:latin typeface="Muli Regular"/>
              </a:rPr>
              <a:t> </a:t>
            </a:r>
            <a:r>
              <a:rPr lang="en-US" sz="2999" dirty="0" err="1">
                <a:solidFill>
                  <a:srgbClr val="000000"/>
                </a:solidFill>
                <a:latin typeface="Muli Regular"/>
              </a:rPr>
              <a:t>trao</a:t>
            </a:r>
            <a:r>
              <a:rPr lang="en-US" sz="2999" dirty="0">
                <a:solidFill>
                  <a:srgbClr val="000000"/>
                </a:solidFill>
                <a:latin typeface="Muli Regular"/>
              </a:rPr>
              <a:t> </a:t>
            </a:r>
            <a:r>
              <a:rPr lang="en-US" sz="2999" dirty="0" err="1">
                <a:solidFill>
                  <a:srgbClr val="000000"/>
                </a:solidFill>
                <a:latin typeface="Muli Regular"/>
              </a:rPr>
              <a:t>đổi</a:t>
            </a:r>
            <a:r>
              <a:rPr lang="en-US" sz="2999" dirty="0">
                <a:solidFill>
                  <a:srgbClr val="000000"/>
                </a:solidFill>
                <a:latin typeface="Muli Regular"/>
              </a:rPr>
              <a:t> </a:t>
            </a:r>
            <a:r>
              <a:rPr lang="en-US" sz="2999" dirty="0" err="1">
                <a:solidFill>
                  <a:srgbClr val="000000"/>
                </a:solidFill>
                <a:latin typeface="Muli Regular"/>
              </a:rPr>
              <a:t>chéo</a:t>
            </a:r>
            <a:r>
              <a:rPr lang="en-US" sz="2999" dirty="0">
                <a:solidFill>
                  <a:srgbClr val="000000"/>
                </a:solidFill>
                <a:latin typeface="Muli Regular"/>
              </a:rPr>
              <a:t>, </a:t>
            </a:r>
            <a:r>
              <a:rPr lang="en-US" sz="2999" dirty="0" err="1">
                <a:solidFill>
                  <a:srgbClr val="000000"/>
                </a:solidFill>
                <a:latin typeface="Muli Regular"/>
              </a:rPr>
              <a:t>đột</a:t>
            </a:r>
            <a:r>
              <a:rPr lang="en-US" sz="2999" dirty="0">
                <a:solidFill>
                  <a:srgbClr val="000000"/>
                </a:solidFill>
                <a:latin typeface="Muli Regular"/>
              </a:rPr>
              <a:t> </a:t>
            </a:r>
            <a:r>
              <a:rPr lang="en-US" sz="2999" dirty="0" err="1">
                <a:solidFill>
                  <a:srgbClr val="000000"/>
                </a:solidFill>
                <a:latin typeface="Muli Regular"/>
              </a:rPr>
              <a:t>biến</a:t>
            </a:r>
            <a:r>
              <a:rPr lang="en-US" sz="2999" dirty="0">
                <a:solidFill>
                  <a:srgbClr val="000000"/>
                </a:solidFill>
                <a:latin typeface="Muli Regular"/>
              </a:rPr>
              <a:t> </a:t>
            </a:r>
            <a:r>
              <a:rPr lang="en-US" sz="2999" dirty="0" err="1">
                <a:solidFill>
                  <a:srgbClr val="000000"/>
                </a:solidFill>
                <a:latin typeface="Muli Regular"/>
              </a:rPr>
              <a:t>đến</a:t>
            </a:r>
            <a:r>
              <a:rPr lang="en-US" sz="2999" dirty="0">
                <a:solidFill>
                  <a:srgbClr val="000000"/>
                </a:solidFill>
                <a:latin typeface="Muli Regular"/>
              </a:rPr>
              <a:t> </a:t>
            </a:r>
            <a:r>
              <a:rPr lang="en-US" sz="2999" dirty="0" err="1">
                <a:solidFill>
                  <a:srgbClr val="000000"/>
                </a:solidFill>
                <a:latin typeface="Muli Regular"/>
              </a:rPr>
              <a:t>khi</a:t>
            </a:r>
            <a:r>
              <a:rPr lang="en-US" sz="2999" dirty="0">
                <a:solidFill>
                  <a:srgbClr val="000000"/>
                </a:solidFill>
                <a:latin typeface="Muli Regular"/>
              </a:rPr>
              <a:t> </a:t>
            </a:r>
            <a:r>
              <a:rPr lang="en-US" sz="2999" dirty="0" err="1">
                <a:solidFill>
                  <a:srgbClr val="000000"/>
                </a:solidFill>
                <a:latin typeface="Muli Regular"/>
              </a:rPr>
              <a:t>đáp</a:t>
            </a:r>
            <a:r>
              <a:rPr lang="en-US" sz="2999" dirty="0">
                <a:solidFill>
                  <a:srgbClr val="000000"/>
                </a:solidFill>
                <a:latin typeface="Muli Regular"/>
              </a:rPr>
              <a:t> </a:t>
            </a:r>
            <a:r>
              <a:rPr lang="en-US" sz="2999" dirty="0" err="1">
                <a:solidFill>
                  <a:srgbClr val="000000"/>
                </a:solidFill>
                <a:latin typeface="Muli Regular"/>
              </a:rPr>
              <a:t>ứng</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tiêu</a:t>
            </a:r>
            <a:r>
              <a:rPr lang="en-US" sz="2999" dirty="0">
                <a:solidFill>
                  <a:srgbClr val="000000"/>
                </a:solidFill>
                <a:latin typeface="Muli Regular"/>
              </a:rPr>
              <a:t> </a:t>
            </a:r>
            <a:r>
              <a:rPr lang="en-US" sz="2999" dirty="0" err="1">
                <a:solidFill>
                  <a:srgbClr val="000000"/>
                </a:solidFill>
                <a:latin typeface="Muli Regular"/>
              </a:rPr>
              <a:t>chí</a:t>
            </a:r>
            <a:r>
              <a:rPr lang="en-US" sz="2999" dirty="0">
                <a:solidFill>
                  <a:srgbClr val="000000"/>
                </a:solidFill>
                <a:latin typeface="Muli Regular"/>
              </a:rPr>
              <a:t> </a:t>
            </a:r>
            <a:r>
              <a:rPr lang="en-US" sz="2999" dirty="0" err="1">
                <a:solidFill>
                  <a:srgbClr val="000000"/>
                </a:solidFill>
                <a:latin typeface="Muli Regular"/>
              </a:rPr>
              <a:t>dừng</a:t>
            </a:r>
            <a:r>
              <a:rPr lang="en-US" sz="2999" dirty="0">
                <a:solidFill>
                  <a:srgbClr val="000000"/>
                </a:solidFill>
                <a:latin typeface="Muli Regular"/>
              </a:rPr>
              <a:t>. </a:t>
            </a:r>
            <a:r>
              <a:rPr lang="en-US" sz="2999" dirty="0" err="1">
                <a:solidFill>
                  <a:srgbClr val="000000"/>
                </a:solidFill>
                <a:latin typeface="Muli Regular"/>
              </a:rPr>
              <a:t>Tiêu</a:t>
            </a:r>
            <a:r>
              <a:rPr lang="en-US" sz="2999" dirty="0">
                <a:solidFill>
                  <a:srgbClr val="000000"/>
                </a:solidFill>
                <a:latin typeface="Muli Regular"/>
              </a:rPr>
              <a:t> </a:t>
            </a:r>
            <a:r>
              <a:rPr lang="en-US" sz="2999" dirty="0" err="1">
                <a:solidFill>
                  <a:srgbClr val="000000"/>
                </a:solidFill>
                <a:latin typeface="Muli Regular"/>
              </a:rPr>
              <a:t>chí</a:t>
            </a:r>
            <a:r>
              <a:rPr lang="en-US" sz="2999" dirty="0">
                <a:solidFill>
                  <a:srgbClr val="000000"/>
                </a:solidFill>
                <a:latin typeface="Muli Regular"/>
              </a:rPr>
              <a:t> </a:t>
            </a:r>
            <a:r>
              <a:rPr lang="en-US" sz="2999" dirty="0" err="1">
                <a:solidFill>
                  <a:srgbClr val="000000"/>
                </a:solidFill>
                <a:latin typeface="Muli Regular"/>
              </a:rPr>
              <a:t>dừng</a:t>
            </a:r>
            <a:r>
              <a:rPr lang="en-US" sz="2999" dirty="0">
                <a:solidFill>
                  <a:srgbClr val="000000"/>
                </a:solidFill>
                <a:latin typeface="Muli Regular"/>
              </a:rPr>
              <a:t> </a:t>
            </a:r>
            <a:r>
              <a:rPr lang="en-US" sz="2999" dirty="0" err="1">
                <a:solidFill>
                  <a:srgbClr val="000000"/>
                </a:solidFill>
                <a:latin typeface="Muli Regular"/>
              </a:rPr>
              <a:t>có</a:t>
            </a:r>
            <a:r>
              <a:rPr lang="en-US" sz="2999" dirty="0">
                <a:solidFill>
                  <a:srgbClr val="000000"/>
                </a:solidFill>
                <a:latin typeface="Muli Regular"/>
              </a:rPr>
              <a:t> </a:t>
            </a:r>
            <a:r>
              <a:rPr lang="en-US" sz="2999" dirty="0" err="1">
                <a:solidFill>
                  <a:srgbClr val="000000"/>
                </a:solidFill>
                <a:latin typeface="Muli Regular"/>
              </a:rPr>
              <a:t>thể</a:t>
            </a:r>
            <a:r>
              <a:rPr lang="en-US" sz="2999" dirty="0">
                <a:solidFill>
                  <a:srgbClr val="000000"/>
                </a:solidFill>
                <a:latin typeface="Muli Regular"/>
              </a:rPr>
              <a:t> </a:t>
            </a:r>
            <a:r>
              <a:rPr lang="en-US" sz="2999" dirty="0" err="1">
                <a:solidFill>
                  <a:srgbClr val="000000"/>
                </a:solidFill>
                <a:latin typeface="Muli Regular"/>
              </a:rPr>
              <a:t>là</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thế</a:t>
            </a:r>
            <a:r>
              <a:rPr lang="en-US" sz="2999" dirty="0">
                <a:solidFill>
                  <a:srgbClr val="000000"/>
                </a:solidFill>
                <a:latin typeface="Muli Regular"/>
              </a:rPr>
              <a:t> </a:t>
            </a:r>
            <a:r>
              <a:rPr lang="en-US" sz="2999" dirty="0" err="1">
                <a:solidFill>
                  <a:srgbClr val="000000"/>
                </a:solidFill>
                <a:latin typeface="Muli Regular"/>
              </a:rPr>
              <a:t>hệ</a:t>
            </a:r>
            <a:r>
              <a:rPr lang="en-US" sz="2999" dirty="0">
                <a:solidFill>
                  <a:srgbClr val="000000"/>
                </a:solidFill>
                <a:latin typeface="Muli Regular"/>
              </a:rPr>
              <a:t> </a:t>
            </a:r>
            <a:r>
              <a:rPr lang="en-US" sz="2999" dirty="0" err="1">
                <a:solidFill>
                  <a:srgbClr val="000000"/>
                </a:solidFill>
                <a:latin typeface="Muli Regular"/>
              </a:rPr>
              <a:t>cố</a:t>
            </a:r>
            <a:r>
              <a:rPr lang="en-US" sz="2999" dirty="0">
                <a:solidFill>
                  <a:srgbClr val="000000"/>
                </a:solidFill>
                <a:latin typeface="Muli Regular"/>
              </a:rPr>
              <a:t> </a:t>
            </a:r>
            <a:r>
              <a:rPr lang="en-US" sz="2999" dirty="0" err="1">
                <a:solidFill>
                  <a:srgbClr val="000000"/>
                </a:solidFill>
                <a:latin typeface="Muli Regular"/>
              </a:rPr>
              <a:t>định</a:t>
            </a:r>
            <a:r>
              <a:rPr lang="en-US" sz="2999" dirty="0">
                <a:solidFill>
                  <a:srgbClr val="000000"/>
                </a:solidFill>
                <a:latin typeface="Muli Regular"/>
              </a:rPr>
              <a:t> </a:t>
            </a:r>
            <a:r>
              <a:rPr lang="en-US" sz="2999" dirty="0" err="1">
                <a:solidFill>
                  <a:srgbClr val="000000"/>
                </a:solidFill>
                <a:latin typeface="Muli Regular"/>
              </a:rPr>
              <a:t>hoặc</a:t>
            </a:r>
            <a:r>
              <a:rPr lang="en-US" sz="2999" dirty="0">
                <a:solidFill>
                  <a:srgbClr val="000000"/>
                </a:solidFill>
                <a:latin typeface="Muli Regular"/>
              </a:rPr>
              <a:t> </a:t>
            </a:r>
            <a:r>
              <a:rPr lang="en-US" sz="2999" dirty="0" err="1">
                <a:solidFill>
                  <a:srgbClr val="000000"/>
                </a:solidFill>
                <a:latin typeface="Muli Regular"/>
              </a:rPr>
              <a:t>một</a:t>
            </a:r>
            <a:r>
              <a:rPr lang="en-US" sz="2999" dirty="0">
                <a:solidFill>
                  <a:srgbClr val="000000"/>
                </a:solidFill>
                <a:latin typeface="Muli Regular"/>
              </a:rPr>
              <a:t> </a:t>
            </a:r>
            <a:r>
              <a:rPr lang="en-US" sz="2999" dirty="0" err="1">
                <a:solidFill>
                  <a:srgbClr val="000000"/>
                </a:solidFill>
                <a:latin typeface="Muli Regular"/>
              </a:rPr>
              <a:t>mức</a:t>
            </a:r>
            <a:r>
              <a:rPr lang="en-US" sz="2999" dirty="0">
                <a:solidFill>
                  <a:srgbClr val="000000"/>
                </a:solidFill>
                <a:latin typeface="Muli Regular"/>
              </a:rPr>
              <a:t> </a:t>
            </a:r>
            <a:r>
              <a:rPr lang="en-US" sz="2999" dirty="0" err="1">
                <a:solidFill>
                  <a:srgbClr val="000000"/>
                </a:solidFill>
                <a:latin typeface="Muli Regular"/>
              </a:rPr>
              <a:t>độ</a:t>
            </a:r>
            <a:r>
              <a:rPr lang="en-US" sz="2999" dirty="0">
                <a:solidFill>
                  <a:srgbClr val="000000"/>
                </a:solidFill>
                <a:latin typeface="Muli Regular"/>
              </a:rPr>
              <a:t> fitness </a:t>
            </a:r>
            <a:r>
              <a:rPr lang="en-US" sz="2999" dirty="0" err="1">
                <a:solidFill>
                  <a:srgbClr val="000000"/>
                </a:solidFill>
                <a:latin typeface="Muli Regular"/>
              </a:rPr>
              <a:t>phù</a:t>
            </a:r>
            <a:r>
              <a:rPr lang="en-US" sz="2999" dirty="0">
                <a:solidFill>
                  <a:srgbClr val="000000"/>
                </a:solidFill>
                <a:latin typeface="Muli Regular"/>
              </a:rPr>
              <a:t> </a:t>
            </a:r>
            <a:r>
              <a:rPr lang="en-US" sz="2999" dirty="0" err="1">
                <a:solidFill>
                  <a:srgbClr val="000000"/>
                </a:solidFill>
                <a:latin typeface="Muli Regular"/>
              </a:rPr>
              <a:t>hợp</a:t>
            </a:r>
            <a:r>
              <a:rPr lang="en-US" sz="2999" dirty="0">
                <a:solidFill>
                  <a:srgbClr val="000000"/>
                </a:solidFill>
                <a:latin typeface="Muli Regular"/>
              </a:rPr>
              <a:t> </a:t>
            </a:r>
            <a:r>
              <a:rPr lang="en-US" sz="2999" dirty="0" err="1">
                <a:solidFill>
                  <a:srgbClr val="000000"/>
                </a:solidFill>
                <a:latin typeface="Muli Regular"/>
              </a:rPr>
              <a:t>hoặc</a:t>
            </a:r>
            <a:r>
              <a:rPr lang="en-US" sz="2999" dirty="0">
                <a:solidFill>
                  <a:srgbClr val="000000"/>
                </a:solidFill>
                <a:latin typeface="Muli Regular"/>
              </a:rPr>
              <a:t> </a:t>
            </a:r>
            <a:r>
              <a:rPr lang="en-US" sz="2999" dirty="0" err="1">
                <a:solidFill>
                  <a:srgbClr val="000000"/>
                </a:solidFill>
                <a:latin typeface="Muli Regular"/>
              </a:rPr>
              <a:t>cả</a:t>
            </a:r>
            <a:r>
              <a:rPr lang="en-US" sz="2999" dirty="0">
                <a:solidFill>
                  <a:srgbClr val="000000"/>
                </a:solidFill>
                <a:latin typeface="Muli Regular"/>
              </a:rPr>
              <a:t> </a:t>
            </a:r>
            <a:r>
              <a:rPr lang="en-US" sz="2999" dirty="0" err="1">
                <a:solidFill>
                  <a:srgbClr val="000000"/>
                </a:solidFill>
                <a:latin typeface="Muli Regular"/>
              </a:rPr>
              <a:t>hai</a:t>
            </a:r>
            <a:r>
              <a:rPr lang="en-US" sz="2999" dirty="0">
                <a:solidFill>
                  <a:srgbClr val="000000"/>
                </a:solidFill>
                <a:latin typeface="Muli Regular"/>
              </a:rPr>
              <a:t>.</a:t>
            </a:r>
          </a:p>
        </p:txBody>
      </p:sp>
      <p:pic>
        <p:nvPicPr>
          <p:cNvPr id="7170" name="Picture 2" descr="Fitness Based Selection">
            <a:extLst>
              <a:ext uri="{FF2B5EF4-FFF2-40B4-BE49-F238E27FC236}">
                <a16:creationId xmlns:a16="http://schemas.microsoft.com/office/drawing/2014/main" id="{FE9E0CB5-55D1-75FD-5D48-F01937D0B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788" y="3848100"/>
            <a:ext cx="10280424" cy="520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571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p:cNvSpPr txBox="1"/>
          <p:nvPr/>
        </p:nvSpPr>
        <p:spPr>
          <a:xfrm>
            <a:off x="1257300" y="547687"/>
            <a:ext cx="15773400"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100" kern="1200" spc="-60">
                <a:solidFill>
                  <a:schemeClr val="tx1"/>
                </a:solidFill>
                <a:latin typeface="+mj-lt"/>
                <a:ea typeface="+mj-ea"/>
                <a:cs typeface="+mj-cs"/>
              </a:rPr>
              <a:t>Cài đặt và thử nghiệm</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3554" y="2516059"/>
            <a:ext cx="16280892" cy="27432"/>
          </a:xfrm>
          <a:custGeom>
            <a:avLst/>
            <a:gdLst>
              <a:gd name="connsiteX0" fmla="*/ 0 w 16280892"/>
              <a:gd name="connsiteY0" fmla="*/ 0 h 27432"/>
              <a:gd name="connsiteX1" fmla="*/ 841179 w 16280892"/>
              <a:gd name="connsiteY1" fmla="*/ 0 h 27432"/>
              <a:gd name="connsiteX2" fmla="*/ 1682359 w 16280892"/>
              <a:gd name="connsiteY2" fmla="*/ 0 h 27432"/>
              <a:gd name="connsiteX3" fmla="*/ 2360729 w 16280892"/>
              <a:gd name="connsiteY3" fmla="*/ 0 h 27432"/>
              <a:gd name="connsiteX4" fmla="*/ 3039100 w 16280892"/>
              <a:gd name="connsiteY4" fmla="*/ 0 h 27432"/>
              <a:gd name="connsiteX5" fmla="*/ 3717470 w 16280892"/>
              <a:gd name="connsiteY5" fmla="*/ 0 h 27432"/>
              <a:gd name="connsiteX6" fmla="*/ 3907414 w 16280892"/>
              <a:gd name="connsiteY6" fmla="*/ 0 h 27432"/>
              <a:gd name="connsiteX7" fmla="*/ 4748593 w 16280892"/>
              <a:gd name="connsiteY7" fmla="*/ 0 h 27432"/>
              <a:gd name="connsiteX8" fmla="*/ 4938537 w 16280892"/>
              <a:gd name="connsiteY8" fmla="*/ 0 h 27432"/>
              <a:gd name="connsiteX9" fmla="*/ 5616908 w 16280892"/>
              <a:gd name="connsiteY9" fmla="*/ 0 h 27432"/>
              <a:gd name="connsiteX10" fmla="*/ 6620896 w 16280892"/>
              <a:gd name="connsiteY10" fmla="*/ 0 h 27432"/>
              <a:gd name="connsiteX11" fmla="*/ 7624884 w 16280892"/>
              <a:gd name="connsiteY11" fmla="*/ 0 h 27432"/>
              <a:gd name="connsiteX12" fmla="*/ 8466064 w 16280892"/>
              <a:gd name="connsiteY12" fmla="*/ 0 h 27432"/>
              <a:gd name="connsiteX13" fmla="*/ 8981625 w 16280892"/>
              <a:gd name="connsiteY13" fmla="*/ 0 h 27432"/>
              <a:gd name="connsiteX14" fmla="*/ 9171569 w 16280892"/>
              <a:gd name="connsiteY14" fmla="*/ 0 h 27432"/>
              <a:gd name="connsiteX15" fmla="*/ 9687131 w 16280892"/>
              <a:gd name="connsiteY15" fmla="*/ 0 h 27432"/>
              <a:gd name="connsiteX16" fmla="*/ 10528310 w 16280892"/>
              <a:gd name="connsiteY16" fmla="*/ 0 h 27432"/>
              <a:gd name="connsiteX17" fmla="*/ 11532298 w 16280892"/>
              <a:gd name="connsiteY17" fmla="*/ 0 h 27432"/>
              <a:gd name="connsiteX18" fmla="*/ 11722242 w 16280892"/>
              <a:gd name="connsiteY18" fmla="*/ 0 h 27432"/>
              <a:gd name="connsiteX19" fmla="*/ 11912186 w 16280892"/>
              <a:gd name="connsiteY19" fmla="*/ 0 h 27432"/>
              <a:gd name="connsiteX20" fmla="*/ 12916174 w 16280892"/>
              <a:gd name="connsiteY20" fmla="*/ 0 h 27432"/>
              <a:gd name="connsiteX21" fmla="*/ 13106118 w 16280892"/>
              <a:gd name="connsiteY21" fmla="*/ 0 h 27432"/>
              <a:gd name="connsiteX22" fmla="*/ 13784489 w 16280892"/>
              <a:gd name="connsiteY22" fmla="*/ 0 h 27432"/>
              <a:gd name="connsiteX23" fmla="*/ 14137241 w 16280892"/>
              <a:gd name="connsiteY23" fmla="*/ 0 h 27432"/>
              <a:gd name="connsiteX24" fmla="*/ 14489994 w 16280892"/>
              <a:gd name="connsiteY24" fmla="*/ 0 h 27432"/>
              <a:gd name="connsiteX25" fmla="*/ 14842747 w 16280892"/>
              <a:gd name="connsiteY25" fmla="*/ 0 h 27432"/>
              <a:gd name="connsiteX26" fmla="*/ 15195499 w 16280892"/>
              <a:gd name="connsiteY26" fmla="*/ 0 h 27432"/>
              <a:gd name="connsiteX27" fmla="*/ 16280892 w 16280892"/>
              <a:gd name="connsiteY27" fmla="*/ 0 h 27432"/>
              <a:gd name="connsiteX28" fmla="*/ 16280892 w 16280892"/>
              <a:gd name="connsiteY28" fmla="*/ 27432 h 27432"/>
              <a:gd name="connsiteX29" fmla="*/ 15765330 w 16280892"/>
              <a:gd name="connsiteY29" fmla="*/ 27432 h 27432"/>
              <a:gd name="connsiteX30" fmla="*/ 15412578 w 16280892"/>
              <a:gd name="connsiteY30" fmla="*/ 27432 h 27432"/>
              <a:gd name="connsiteX31" fmla="*/ 14571398 w 16280892"/>
              <a:gd name="connsiteY31" fmla="*/ 27432 h 27432"/>
              <a:gd name="connsiteX32" fmla="*/ 13567410 w 16280892"/>
              <a:gd name="connsiteY32" fmla="*/ 27432 h 27432"/>
              <a:gd name="connsiteX33" fmla="*/ 13051848 w 16280892"/>
              <a:gd name="connsiteY33" fmla="*/ 27432 h 27432"/>
              <a:gd name="connsiteX34" fmla="*/ 12047860 w 16280892"/>
              <a:gd name="connsiteY34" fmla="*/ 27432 h 27432"/>
              <a:gd name="connsiteX35" fmla="*/ 11369490 w 16280892"/>
              <a:gd name="connsiteY35" fmla="*/ 27432 h 27432"/>
              <a:gd name="connsiteX36" fmla="*/ 10365501 w 16280892"/>
              <a:gd name="connsiteY36" fmla="*/ 27432 h 27432"/>
              <a:gd name="connsiteX37" fmla="*/ 9361513 w 16280892"/>
              <a:gd name="connsiteY37" fmla="*/ 27432 h 27432"/>
              <a:gd name="connsiteX38" fmla="*/ 9008760 w 16280892"/>
              <a:gd name="connsiteY38" fmla="*/ 27432 h 27432"/>
              <a:gd name="connsiteX39" fmla="*/ 8493199 w 16280892"/>
              <a:gd name="connsiteY39" fmla="*/ 27432 h 27432"/>
              <a:gd name="connsiteX40" fmla="*/ 7814828 w 16280892"/>
              <a:gd name="connsiteY40" fmla="*/ 27432 h 27432"/>
              <a:gd name="connsiteX41" fmla="*/ 7136458 w 16280892"/>
              <a:gd name="connsiteY41" fmla="*/ 27432 h 27432"/>
              <a:gd name="connsiteX42" fmla="*/ 6295278 w 16280892"/>
              <a:gd name="connsiteY42" fmla="*/ 27432 h 27432"/>
              <a:gd name="connsiteX43" fmla="*/ 5942526 w 16280892"/>
              <a:gd name="connsiteY43" fmla="*/ 27432 h 27432"/>
              <a:gd name="connsiteX44" fmla="*/ 5589773 w 16280892"/>
              <a:gd name="connsiteY44" fmla="*/ 27432 h 27432"/>
              <a:gd name="connsiteX45" fmla="*/ 4585785 w 16280892"/>
              <a:gd name="connsiteY45" fmla="*/ 27432 h 27432"/>
              <a:gd name="connsiteX46" fmla="*/ 3581796 w 16280892"/>
              <a:gd name="connsiteY46" fmla="*/ 27432 h 27432"/>
              <a:gd name="connsiteX47" fmla="*/ 2903426 w 16280892"/>
              <a:gd name="connsiteY47" fmla="*/ 27432 h 27432"/>
              <a:gd name="connsiteX48" fmla="*/ 2713482 w 16280892"/>
              <a:gd name="connsiteY48" fmla="*/ 27432 h 27432"/>
              <a:gd name="connsiteX49" fmla="*/ 2523538 w 16280892"/>
              <a:gd name="connsiteY49" fmla="*/ 27432 h 27432"/>
              <a:gd name="connsiteX50" fmla="*/ 1519550 w 16280892"/>
              <a:gd name="connsiteY50" fmla="*/ 27432 h 27432"/>
              <a:gd name="connsiteX51" fmla="*/ 1003988 w 16280892"/>
              <a:gd name="connsiteY51" fmla="*/ 27432 h 27432"/>
              <a:gd name="connsiteX52" fmla="*/ 0 w 16280892"/>
              <a:gd name="connsiteY52" fmla="*/ 27432 h 27432"/>
              <a:gd name="connsiteX53" fmla="*/ 0 w 16280892"/>
              <a:gd name="connsiteY53" fmla="*/ 0 h 27432"/>
              <a:gd name="connsiteX0" fmla="*/ 0 w 16280892"/>
              <a:gd name="connsiteY0" fmla="*/ 0 h 27432"/>
              <a:gd name="connsiteX1" fmla="*/ 515562 w 16280892"/>
              <a:gd name="connsiteY1" fmla="*/ 0 h 27432"/>
              <a:gd name="connsiteX2" fmla="*/ 705505 w 16280892"/>
              <a:gd name="connsiteY2" fmla="*/ 0 h 27432"/>
              <a:gd name="connsiteX3" fmla="*/ 1709494 w 16280892"/>
              <a:gd name="connsiteY3" fmla="*/ 0 h 27432"/>
              <a:gd name="connsiteX4" fmla="*/ 2225055 w 16280892"/>
              <a:gd name="connsiteY4" fmla="*/ 0 h 27432"/>
              <a:gd name="connsiteX5" fmla="*/ 2740617 w 16280892"/>
              <a:gd name="connsiteY5" fmla="*/ 0 h 27432"/>
              <a:gd name="connsiteX6" fmla="*/ 3744605 w 16280892"/>
              <a:gd name="connsiteY6" fmla="*/ 0 h 27432"/>
              <a:gd name="connsiteX7" fmla="*/ 4097358 w 16280892"/>
              <a:gd name="connsiteY7" fmla="*/ 0 h 27432"/>
              <a:gd name="connsiteX8" fmla="*/ 5101346 w 16280892"/>
              <a:gd name="connsiteY8" fmla="*/ 0 h 27432"/>
              <a:gd name="connsiteX9" fmla="*/ 6105334 w 16280892"/>
              <a:gd name="connsiteY9" fmla="*/ 0 h 27432"/>
              <a:gd name="connsiteX10" fmla="*/ 6783705 w 16280892"/>
              <a:gd name="connsiteY10" fmla="*/ 0 h 27432"/>
              <a:gd name="connsiteX11" fmla="*/ 7787693 w 16280892"/>
              <a:gd name="connsiteY11" fmla="*/ 0 h 27432"/>
              <a:gd name="connsiteX12" fmla="*/ 8303255 w 16280892"/>
              <a:gd name="connsiteY12" fmla="*/ 0 h 27432"/>
              <a:gd name="connsiteX13" fmla="*/ 8818816 w 16280892"/>
              <a:gd name="connsiteY13" fmla="*/ 0 h 27432"/>
              <a:gd name="connsiteX14" fmla="*/ 9659996 w 16280892"/>
              <a:gd name="connsiteY14" fmla="*/ 0 h 27432"/>
              <a:gd name="connsiteX15" fmla="*/ 10175557 w 16280892"/>
              <a:gd name="connsiteY15" fmla="*/ 0 h 27432"/>
              <a:gd name="connsiteX16" fmla="*/ 11179546 w 16280892"/>
              <a:gd name="connsiteY16" fmla="*/ 0 h 27432"/>
              <a:gd name="connsiteX17" fmla="*/ 12183534 w 16280892"/>
              <a:gd name="connsiteY17" fmla="*/ 0 h 27432"/>
              <a:gd name="connsiteX18" fmla="*/ 12861905 w 16280892"/>
              <a:gd name="connsiteY18" fmla="*/ 0 h 27432"/>
              <a:gd name="connsiteX19" fmla="*/ 13377466 w 16280892"/>
              <a:gd name="connsiteY19" fmla="*/ 0 h 27432"/>
              <a:gd name="connsiteX20" fmla="*/ 13567410 w 16280892"/>
              <a:gd name="connsiteY20" fmla="*/ 0 h 27432"/>
              <a:gd name="connsiteX21" fmla="*/ 13920163 w 16280892"/>
              <a:gd name="connsiteY21" fmla="*/ 0 h 27432"/>
              <a:gd name="connsiteX22" fmla="*/ 14272915 w 16280892"/>
              <a:gd name="connsiteY22" fmla="*/ 0 h 27432"/>
              <a:gd name="connsiteX23" fmla="*/ 14788477 w 16280892"/>
              <a:gd name="connsiteY23" fmla="*/ 0 h 27432"/>
              <a:gd name="connsiteX24" fmla="*/ 16280892 w 16280892"/>
              <a:gd name="connsiteY24" fmla="*/ 0 h 27432"/>
              <a:gd name="connsiteX25" fmla="*/ 16280892 w 16280892"/>
              <a:gd name="connsiteY25" fmla="*/ 27432 h 27432"/>
              <a:gd name="connsiteX26" fmla="*/ 15602522 w 16280892"/>
              <a:gd name="connsiteY26" fmla="*/ 27432 h 27432"/>
              <a:gd name="connsiteX27" fmla="*/ 14924151 w 16280892"/>
              <a:gd name="connsiteY27" fmla="*/ 27432 h 27432"/>
              <a:gd name="connsiteX28" fmla="*/ 14571398 w 16280892"/>
              <a:gd name="connsiteY28" fmla="*/ 27432 h 27432"/>
              <a:gd name="connsiteX29" fmla="*/ 13730219 w 16280892"/>
              <a:gd name="connsiteY29" fmla="*/ 27432 h 27432"/>
              <a:gd name="connsiteX30" fmla="*/ 13377466 w 16280892"/>
              <a:gd name="connsiteY30" fmla="*/ 27432 h 27432"/>
              <a:gd name="connsiteX31" fmla="*/ 12536287 w 16280892"/>
              <a:gd name="connsiteY31" fmla="*/ 27432 h 27432"/>
              <a:gd name="connsiteX32" fmla="*/ 12346343 w 16280892"/>
              <a:gd name="connsiteY32" fmla="*/ 27432 h 27432"/>
              <a:gd name="connsiteX33" fmla="*/ 11505164 w 16280892"/>
              <a:gd name="connsiteY33" fmla="*/ 27432 h 27432"/>
              <a:gd name="connsiteX34" fmla="*/ 11152411 w 16280892"/>
              <a:gd name="connsiteY34" fmla="*/ 27432 h 27432"/>
              <a:gd name="connsiteX35" fmla="*/ 10962467 w 16280892"/>
              <a:gd name="connsiteY35" fmla="*/ 27432 h 27432"/>
              <a:gd name="connsiteX36" fmla="*/ 10609715 w 16280892"/>
              <a:gd name="connsiteY36" fmla="*/ 27432 h 27432"/>
              <a:gd name="connsiteX37" fmla="*/ 9768535 w 16280892"/>
              <a:gd name="connsiteY37" fmla="*/ 27432 h 27432"/>
              <a:gd name="connsiteX38" fmla="*/ 9415783 w 16280892"/>
              <a:gd name="connsiteY38" fmla="*/ 27432 h 27432"/>
              <a:gd name="connsiteX39" fmla="*/ 9225839 w 16280892"/>
              <a:gd name="connsiteY39" fmla="*/ 27432 h 27432"/>
              <a:gd name="connsiteX40" fmla="*/ 8873086 w 16280892"/>
              <a:gd name="connsiteY40" fmla="*/ 27432 h 27432"/>
              <a:gd name="connsiteX41" fmla="*/ 8357525 w 16280892"/>
              <a:gd name="connsiteY41" fmla="*/ 27432 h 27432"/>
              <a:gd name="connsiteX42" fmla="*/ 7679154 w 16280892"/>
              <a:gd name="connsiteY42" fmla="*/ 27432 h 27432"/>
              <a:gd name="connsiteX43" fmla="*/ 7326401 w 16280892"/>
              <a:gd name="connsiteY43" fmla="*/ 27432 h 27432"/>
              <a:gd name="connsiteX44" fmla="*/ 6322413 w 16280892"/>
              <a:gd name="connsiteY44" fmla="*/ 27432 h 27432"/>
              <a:gd name="connsiteX45" fmla="*/ 5644043 w 16280892"/>
              <a:gd name="connsiteY45" fmla="*/ 27432 h 27432"/>
              <a:gd name="connsiteX46" fmla="*/ 4640054 w 16280892"/>
              <a:gd name="connsiteY46" fmla="*/ 27432 h 27432"/>
              <a:gd name="connsiteX47" fmla="*/ 3798875 w 16280892"/>
              <a:gd name="connsiteY47" fmla="*/ 27432 h 27432"/>
              <a:gd name="connsiteX48" fmla="*/ 3283313 w 16280892"/>
              <a:gd name="connsiteY48" fmla="*/ 27432 h 27432"/>
              <a:gd name="connsiteX49" fmla="*/ 2442134 w 16280892"/>
              <a:gd name="connsiteY49" fmla="*/ 27432 h 27432"/>
              <a:gd name="connsiteX50" fmla="*/ 2089381 w 16280892"/>
              <a:gd name="connsiteY50" fmla="*/ 27432 h 27432"/>
              <a:gd name="connsiteX51" fmla="*/ 1411011 w 16280892"/>
              <a:gd name="connsiteY51" fmla="*/ 27432 h 27432"/>
              <a:gd name="connsiteX52" fmla="*/ 1221067 w 16280892"/>
              <a:gd name="connsiteY52" fmla="*/ 27432 h 27432"/>
              <a:gd name="connsiteX53" fmla="*/ 0 w 16280892"/>
              <a:gd name="connsiteY53" fmla="*/ 27432 h 27432"/>
              <a:gd name="connsiteX54" fmla="*/ 0 w 16280892"/>
              <a:gd name="connsiteY5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280892" h="27432" fill="none" extrusionOk="0">
                <a:moveTo>
                  <a:pt x="0" y="0"/>
                </a:moveTo>
                <a:cubicBezTo>
                  <a:pt x="400379" y="35760"/>
                  <a:pt x="507460" y="-35263"/>
                  <a:pt x="841179" y="0"/>
                </a:cubicBezTo>
                <a:cubicBezTo>
                  <a:pt x="1163437" y="39010"/>
                  <a:pt x="1508034" y="-28445"/>
                  <a:pt x="1682359" y="0"/>
                </a:cubicBezTo>
                <a:cubicBezTo>
                  <a:pt x="1837574" y="19933"/>
                  <a:pt x="2082069" y="65257"/>
                  <a:pt x="2360729" y="0"/>
                </a:cubicBezTo>
                <a:cubicBezTo>
                  <a:pt x="2608574" y="-18482"/>
                  <a:pt x="2702511" y="37048"/>
                  <a:pt x="3039100" y="0"/>
                </a:cubicBezTo>
                <a:cubicBezTo>
                  <a:pt x="3367173" y="-28007"/>
                  <a:pt x="3423651" y="12250"/>
                  <a:pt x="3717470" y="0"/>
                </a:cubicBezTo>
                <a:cubicBezTo>
                  <a:pt x="4017576" y="-9336"/>
                  <a:pt x="3808129" y="-1934"/>
                  <a:pt x="3907414" y="0"/>
                </a:cubicBezTo>
                <a:cubicBezTo>
                  <a:pt x="4003783" y="-47128"/>
                  <a:pt x="4545860" y="-18453"/>
                  <a:pt x="4748593" y="0"/>
                </a:cubicBezTo>
                <a:cubicBezTo>
                  <a:pt x="4791289" y="-7112"/>
                  <a:pt x="4872657" y="-5945"/>
                  <a:pt x="4938537" y="0"/>
                </a:cubicBezTo>
                <a:cubicBezTo>
                  <a:pt x="4996342" y="55727"/>
                  <a:pt x="5285687" y="-11462"/>
                  <a:pt x="5616908" y="0"/>
                </a:cubicBezTo>
                <a:cubicBezTo>
                  <a:pt x="5932597" y="-7721"/>
                  <a:pt x="6419429" y="4548"/>
                  <a:pt x="6620896" y="0"/>
                </a:cubicBezTo>
                <a:cubicBezTo>
                  <a:pt x="6867615" y="-48162"/>
                  <a:pt x="7149184" y="63902"/>
                  <a:pt x="7624884" y="0"/>
                </a:cubicBezTo>
                <a:cubicBezTo>
                  <a:pt x="8121768" y="-23597"/>
                  <a:pt x="8110388" y="-24250"/>
                  <a:pt x="8466064" y="0"/>
                </a:cubicBezTo>
                <a:cubicBezTo>
                  <a:pt x="8827311" y="12259"/>
                  <a:pt x="8775229" y="-19283"/>
                  <a:pt x="8981625" y="0"/>
                </a:cubicBezTo>
                <a:cubicBezTo>
                  <a:pt x="9197939" y="12700"/>
                  <a:pt x="9085313" y="1609"/>
                  <a:pt x="9171569" y="0"/>
                </a:cubicBezTo>
                <a:cubicBezTo>
                  <a:pt x="9271685" y="-30889"/>
                  <a:pt x="9476535" y="-23392"/>
                  <a:pt x="9687131" y="0"/>
                </a:cubicBezTo>
                <a:cubicBezTo>
                  <a:pt x="9897923" y="58518"/>
                  <a:pt x="10208871" y="34679"/>
                  <a:pt x="10528310" y="0"/>
                </a:cubicBezTo>
                <a:cubicBezTo>
                  <a:pt x="10837915" y="-86928"/>
                  <a:pt x="11289502" y="14795"/>
                  <a:pt x="11532298" y="0"/>
                </a:cubicBezTo>
                <a:cubicBezTo>
                  <a:pt x="11735685" y="-46209"/>
                  <a:pt x="11679740" y="-1021"/>
                  <a:pt x="11722242" y="0"/>
                </a:cubicBezTo>
                <a:cubicBezTo>
                  <a:pt x="11784870" y="4563"/>
                  <a:pt x="11841251" y="-6856"/>
                  <a:pt x="11912186" y="0"/>
                </a:cubicBezTo>
                <a:cubicBezTo>
                  <a:pt x="12042056" y="43965"/>
                  <a:pt x="12550320" y="12123"/>
                  <a:pt x="12916174" y="0"/>
                </a:cubicBezTo>
                <a:cubicBezTo>
                  <a:pt x="13275573" y="15321"/>
                  <a:pt x="13061031" y="-10546"/>
                  <a:pt x="13106118" y="0"/>
                </a:cubicBezTo>
                <a:cubicBezTo>
                  <a:pt x="13130533" y="-16454"/>
                  <a:pt x="13558366" y="-3945"/>
                  <a:pt x="13784489" y="0"/>
                </a:cubicBezTo>
                <a:cubicBezTo>
                  <a:pt x="14013329" y="23879"/>
                  <a:pt x="14029640" y="-2576"/>
                  <a:pt x="14137241" y="0"/>
                </a:cubicBezTo>
                <a:cubicBezTo>
                  <a:pt x="14246873" y="-2188"/>
                  <a:pt x="14388056" y="9519"/>
                  <a:pt x="14489994" y="0"/>
                </a:cubicBezTo>
                <a:cubicBezTo>
                  <a:pt x="14588421" y="1172"/>
                  <a:pt x="14752817" y="20463"/>
                  <a:pt x="14842747" y="0"/>
                </a:cubicBezTo>
                <a:cubicBezTo>
                  <a:pt x="14944827" y="-6139"/>
                  <a:pt x="15124475" y="-4183"/>
                  <a:pt x="15195499" y="0"/>
                </a:cubicBezTo>
                <a:cubicBezTo>
                  <a:pt x="15233289" y="-72999"/>
                  <a:pt x="15899864" y="40175"/>
                  <a:pt x="16280892" y="0"/>
                </a:cubicBezTo>
                <a:cubicBezTo>
                  <a:pt x="16282588" y="7876"/>
                  <a:pt x="16277795" y="15459"/>
                  <a:pt x="16280892" y="27432"/>
                </a:cubicBezTo>
                <a:cubicBezTo>
                  <a:pt x="16099300" y="57962"/>
                  <a:pt x="15863089" y="25456"/>
                  <a:pt x="15765330" y="27432"/>
                </a:cubicBezTo>
                <a:cubicBezTo>
                  <a:pt x="15645672" y="47892"/>
                  <a:pt x="15552049" y="11598"/>
                  <a:pt x="15412578" y="27432"/>
                </a:cubicBezTo>
                <a:cubicBezTo>
                  <a:pt x="15245909" y="46375"/>
                  <a:pt x="14794006" y="2096"/>
                  <a:pt x="14571398" y="27432"/>
                </a:cubicBezTo>
                <a:cubicBezTo>
                  <a:pt x="14312653" y="-688"/>
                  <a:pt x="13830246" y="73984"/>
                  <a:pt x="13567410" y="27432"/>
                </a:cubicBezTo>
                <a:cubicBezTo>
                  <a:pt x="13316451" y="18107"/>
                  <a:pt x="13205320" y="-872"/>
                  <a:pt x="13051848" y="27432"/>
                </a:cubicBezTo>
                <a:cubicBezTo>
                  <a:pt x="12896141" y="135970"/>
                  <a:pt x="12435550" y="56277"/>
                  <a:pt x="12047860" y="27432"/>
                </a:cubicBezTo>
                <a:cubicBezTo>
                  <a:pt x="11706654" y="36515"/>
                  <a:pt x="11577224" y="59485"/>
                  <a:pt x="11369490" y="27432"/>
                </a:cubicBezTo>
                <a:cubicBezTo>
                  <a:pt x="11172152" y="9342"/>
                  <a:pt x="10798608" y="38757"/>
                  <a:pt x="10365501" y="27432"/>
                </a:cubicBezTo>
                <a:cubicBezTo>
                  <a:pt x="9978036" y="34516"/>
                  <a:pt x="9807955" y="41287"/>
                  <a:pt x="9361513" y="27432"/>
                </a:cubicBezTo>
                <a:cubicBezTo>
                  <a:pt x="8957327" y="58291"/>
                  <a:pt x="9132463" y="45898"/>
                  <a:pt x="9008760" y="27432"/>
                </a:cubicBezTo>
                <a:cubicBezTo>
                  <a:pt x="8910140" y="15731"/>
                  <a:pt x="8621368" y="22838"/>
                  <a:pt x="8493199" y="27432"/>
                </a:cubicBezTo>
                <a:cubicBezTo>
                  <a:pt x="8381322" y="8454"/>
                  <a:pt x="8121642" y="26635"/>
                  <a:pt x="7814828" y="27432"/>
                </a:cubicBezTo>
                <a:cubicBezTo>
                  <a:pt x="7538271" y="19325"/>
                  <a:pt x="7475127" y="15322"/>
                  <a:pt x="7136458" y="27432"/>
                </a:cubicBezTo>
                <a:cubicBezTo>
                  <a:pt x="6838357" y="-8138"/>
                  <a:pt x="6521516" y="39326"/>
                  <a:pt x="6295278" y="27432"/>
                </a:cubicBezTo>
                <a:cubicBezTo>
                  <a:pt x="6062075" y="-2616"/>
                  <a:pt x="6071233" y="30768"/>
                  <a:pt x="5942526" y="27432"/>
                </a:cubicBezTo>
                <a:cubicBezTo>
                  <a:pt x="5822579" y="16026"/>
                  <a:pt x="5694904" y="16994"/>
                  <a:pt x="5589773" y="27432"/>
                </a:cubicBezTo>
                <a:cubicBezTo>
                  <a:pt x="5403526" y="21891"/>
                  <a:pt x="5005826" y="-3138"/>
                  <a:pt x="4585785" y="27432"/>
                </a:cubicBezTo>
                <a:cubicBezTo>
                  <a:pt x="4173587" y="58823"/>
                  <a:pt x="3803303" y="60751"/>
                  <a:pt x="3581796" y="27432"/>
                </a:cubicBezTo>
                <a:cubicBezTo>
                  <a:pt x="3315704" y="46598"/>
                  <a:pt x="3130163" y="28035"/>
                  <a:pt x="2903426" y="27432"/>
                </a:cubicBezTo>
                <a:cubicBezTo>
                  <a:pt x="2652226" y="21049"/>
                  <a:pt x="2763962" y="43953"/>
                  <a:pt x="2713482" y="27432"/>
                </a:cubicBezTo>
                <a:cubicBezTo>
                  <a:pt x="2646338" y="22596"/>
                  <a:pt x="2604385" y="32602"/>
                  <a:pt x="2523538" y="27432"/>
                </a:cubicBezTo>
                <a:cubicBezTo>
                  <a:pt x="2496413" y="13663"/>
                  <a:pt x="1771920" y="-12116"/>
                  <a:pt x="1519550" y="27432"/>
                </a:cubicBezTo>
                <a:cubicBezTo>
                  <a:pt x="1304346" y="33004"/>
                  <a:pt x="1121856" y="66725"/>
                  <a:pt x="1003988" y="27432"/>
                </a:cubicBezTo>
                <a:cubicBezTo>
                  <a:pt x="890813" y="8344"/>
                  <a:pt x="268574" y="63014"/>
                  <a:pt x="0" y="27432"/>
                </a:cubicBezTo>
                <a:cubicBezTo>
                  <a:pt x="-2467" y="15547"/>
                  <a:pt x="1248" y="7489"/>
                  <a:pt x="0" y="0"/>
                </a:cubicBezTo>
                <a:close/>
              </a:path>
              <a:path w="16280892" h="27432" stroke="0" extrusionOk="0">
                <a:moveTo>
                  <a:pt x="0" y="0"/>
                </a:moveTo>
                <a:cubicBezTo>
                  <a:pt x="131329" y="-29182"/>
                  <a:pt x="323081" y="9296"/>
                  <a:pt x="515562" y="0"/>
                </a:cubicBezTo>
                <a:cubicBezTo>
                  <a:pt x="741448" y="-1122"/>
                  <a:pt x="629762" y="11222"/>
                  <a:pt x="705505" y="0"/>
                </a:cubicBezTo>
                <a:cubicBezTo>
                  <a:pt x="738697" y="17741"/>
                  <a:pt x="1196227" y="-74782"/>
                  <a:pt x="1709494" y="0"/>
                </a:cubicBezTo>
                <a:cubicBezTo>
                  <a:pt x="2190807" y="-29956"/>
                  <a:pt x="1999975" y="-15867"/>
                  <a:pt x="2225055" y="0"/>
                </a:cubicBezTo>
                <a:cubicBezTo>
                  <a:pt x="2462962" y="4306"/>
                  <a:pt x="2584233" y="-12655"/>
                  <a:pt x="2740617" y="0"/>
                </a:cubicBezTo>
                <a:cubicBezTo>
                  <a:pt x="2910592" y="-17416"/>
                  <a:pt x="3343511" y="-49157"/>
                  <a:pt x="3744605" y="0"/>
                </a:cubicBezTo>
                <a:cubicBezTo>
                  <a:pt x="4143622" y="14961"/>
                  <a:pt x="3941446" y="-30299"/>
                  <a:pt x="4097358" y="0"/>
                </a:cubicBezTo>
                <a:cubicBezTo>
                  <a:pt x="4273907" y="-133"/>
                  <a:pt x="4764551" y="-4410"/>
                  <a:pt x="5101346" y="0"/>
                </a:cubicBezTo>
                <a:cubicBezTo>
                  <a:pt x="5497322" y="38562"/>
                  <a:pt x="5825123" y="53175"/>
                  <a:pt x="6105334" y="0"/>
                </a:cubicBezTo>
                <a:cubicBezTo>
                  <a:pt x="6394997" y="-2118"/>
                  <a:pt x="6441930" y="-3203"/>
                  <a:pt x="6783705" y="0"/>
                </a:cubicBezTo>
                <a:cubicBezTo>
                  <a:pt x="7090590" y="7771"/>
                  <a:pt x="7366751" y="32322"/>
                  <a:pt x="7787693" y="0"/>
                </a:cubicBezTo>
                <a:cubicBezTo>
                  <a:pt x="8252885" y="-8653"/>
                  <a:pt x="8083024" y="-44930"/>
                  <a:pt x="8303255" y="0"/>
                </a:cubicBezTo>
                <a:cubicBezTo>
                  <a:pt x="8513834" y="18082"/>
                  <a:pt x="8668544" y="10757"/>
                  <a:pt x="8818816" y="0"/>
                </a:cubicBezTo>
                <a:cubicBezTo>
                  <a:pt x="9024202" y="35785"/>
                  <a:pt x="9384597" y="48496"/>
                  <a:pt x="9659996" y="0"/>
                </a:cubicBezTo>
                <a:cubicBezTo>
                  <a:pt x="9906417" y="-21957"/>
                  <a:pt x="9971758" y="-21262"/>
                  <a:pt x="10175557" y="0"/>
                </a:cubicBezTo>
                <a:cubicBezTo>
                  <a:pt x="10347465" y="-20594"/>
                  <a:pt x="10759180" y="-58262"/>
                  <a:pt x="11179546" y="0"/>
                </a:cubicBezTo>
                <a:cubicBezTo>
                  <a:pt x="11644778" y="19919"/>
                  <a:pt x="11904682" y="75315"/>
                  <a:pt x="12183534" y="0"/>
                </a:cubicBezTo>
                <a:cubicBezTo>
                  <a:pt x="12443270" y="-26948"/>
                  <a:pt x="12676899" y="41957"/>
                  <a:pt x="12861905" y="0"/>
                </a:cubicBezTo>
                <a:cubicBezTo>
                  <a:pt x="13044339" y="-21986"/>
                  <a:pt x="13213552" y="-11146"/>
                  <a:pt x="13377466" y="0"/>
                </a:cubicBezTo>
                <a:cubicBezTo>
                  <a:pt x="13547069" y="2244"/>
                  <a:pt x="13495015" y="-7124"/>
                  <a:pt x="13567410" y="0"/>
                </a:cubicBezTo>
                <a:cubicBezTo>
                  <a:pt x="13650136" y="21918"/>
                  <a:pt x="13759068" y="-10558"/>
                  <a:pt x="13920163" y="0"/>
                </a:cubicBezTo>
                <a:cubicBezTo>
                  <a:pt x="14084637" y="18114"/>
                  <a:pt x="14121308" y="6671"/>
                  <a:pt x="14272915" y="0"/>
                </a:cubicBezTo>
                <a:cubicBezTo>
                  <a:pt x="14444292" y="15220"/>
                  <a:pt x="14612642" y="-43"/>
                  <a:pt x="14788477" y="0"/>
                </a:cubicBezTo>
                <a:cubicBezTo>
                  <a:pt x="15030239" y="18463"/>
                  <a:pt x="15653945" y="17875"/>
                  <a:pt x="16280892" y="0"/>
                </a:cubicBezTo>
                <a:cubicBezTo>
                  <a:pt x="16281616" y="11486"/>
                  <a:pt x="16282146" y="13742"/>
                  <a:pt x="16280892" y="27432"/>
                </a:cubicBezTo>
                <a:cubicBezTo>
                  <a:pt x="16147317" y="20294"/>
                  <a:pt x="15915163" y="-15713"/>
                  <a:pt x="15602522" y="27432"/>
                </a:cubicBezTo>
                <a:cubicBezTo>
                  <a:pt x="15305125" y="26345"/>
                  <a:pt x="15253073" y="24150"/>
                  <a:pt x="14924151" y="27432"/>
                </a:cubicBezTo>
                <a:cubicBezTo>
                  <a:pt x="14602604" y="29737"/>
                  <a:pt x="14672250" y="45162"/>
                  <a:pt x="14571398" y="27432"/>
                </a:cubicBezTo>
                <a:cubicBezTo>
                  <a:pt x="14398654" y="16996"/>
                  <a:pt x="14097495" y="92191"/>
                  <a:pt x="13730219" y="27432"/>
                </a:cubicBezTo>
                <a:cubicBezTo>
                  <a:pt x="13409346" y="11754"/>
                  <a:pt x="13480826" y="29172"/>
                  <a:pt x="13377466" y="27432"/>
                </a:cubicBezTo>
                <a:cubicBezTo>
                  <a:pt x="13261911" y="40894"/>
                  <a:pt x="12947716" y="83260"/>
                  <a:pt x="12536287" y="27432"/>
                </a:cubicBezTo>
                <a:cubicBezTo>
                  <a:pt x="12120891" y="55106"/>
                  <a:pt x="12412121" y="18154"/>
                  <a:pt x="12346343" y="27432"/>
                </a:cubicBezTo>
                <a:cubicBezTo>
                  <a:pt x="12230998" y="-31029"/>
                  <a:pt x="11858217" y="57779"/>
                  <a:pt x="11505164" y="27432"/>
                </a:cubicBezTo>
                <a:cubicBezTo>
                  <a:pt x="11146025" y="-6990"/>
                  <a:pt x="11286655" y="14309"/>
                  <a:pt x="11152411" y="27432"/>
                </a:cubicBezTo>
                <a:cubicBezTo>
                  <a:pt x="10987033" y="29512"/>
                  <a:pt x="11039018" y="24452"/>
                  <a:pt x="10962467" y="27432"/>
                </a:cubicBezTo>
                <a:cubicBezTo>
                  <a:pt x="10876699" y="40150"/>
                  <a:pt x="10771189" y="16410"/>
                  <a:pt x="10609715" y="27432"/>
                </a:cubicBezTo>
                <a:cubicBezTo>
                  <a:pt x="10412320" y="16037"/>
                  <a:pt x="9993019" y="3117"/>
                  <a:pt x="9768535" y="27432"/>
                </a:cubicBezTo>
                <a:cubicBezTo>
                  <a:pt x="9549782" y="42601"/>
                  <a:pt x="9513793" y="22739"/>
                  <a:pt x="9415783" y="27432"/>
                </a:cubicBezTo>
                <a:cubicBezTo>
                  <a:pt x="9319070" y="28909"/>
                  <a:pt x="9300901" y="30703"/>
                  <a:pt x="9225839" y="27432"/>
                </a:cubicBezTo>
                <a:cubicBezTo>
                  <a:pt x="9136514" y="29913"/>
                  <a:pt x="9008453" y="22662"/>
                  <a:pt x="8873086" y="27432"/>
                </a:cubicBezTo>
                <a:cubicBezTo>
                  <a:pt x="8714060" y="15806"/>
                  <a:pt x="8604436" y="43259"/>
                  <a:pt x="8357525" y="27432"/>
                </a:cubicBezTo>
                <a:cubicBezTo>
                  <a:pt x="8133045" y="26792"/>
                  <a:pt x="7839991" y="-12554"/>
                  <a:pt x="7679154" y="27432"/>
                </a:cubicBezTo>
                <a:cubicBezTo>
                  <a:pt x="7527721" y="56529"/>
                  <a:pt x="7483600" y="39389"/>
                  <a:pt x="7326401" y="27432"/>
                </a:cubicBezTo>
                <a:cubicBezTo>
                  <a:pt x="7193372" y="38431"/>
                  <a:pt x="6739044" y="36947"/>
                  <a:pt x="6322413" y="27432"/>
                </a:cubicBezTo>
                <a:cubicBezTo>
                  <a:pt x="5929120" y="-1539"/>
                  <a:pt x="5918820" y="-1804"/>
                  <a:pt x="5644043" y="27432"/>
                </a:cubicBezTo>
                <a:cubicBezTo>
                  <a:pt x="5381679" y="53754"/>
                  <a:pt x="5077467" y="-34762"/>
                  <a:pt x="4640054" y="27432"/>
                </a:cubicBezTo>
                <a:cubicBezTo>
                  <a:pt x="4233474" y="30957"/>
                  <a:pt x="4206282" y="16588"/>
                  <a:pt x="3798875" y="27432"/>
                </a:cubicBezTo>
                <a:cubicBezTo>
                  <a:pt x="3399457" y="40261"/>
                  <a:pt x="3451506" y="23989"/>
                  <a:pt x="3283313" y="27432"/>
                </a:cubicBezTo>
                <a:cubicBezTo>
                  <a:pt x="3090853" y="15592"/>
                  <a:pt x="2732869" y="117327"/>
                  <a:pt x="2442134" y="27432"/>
                </a:cubicBezTo>
                <a:cubicBezTo>
                  <a:pt x="2102927" y="-4880"/>
                  <a:pt x="2232043" y="34441"/>
                  <a:pt x="2089381" y="27432"/>
                </a:cubicBezTo>
                <a:cubicBezTo>
                  <a:pt x="1907761" y="75887"/>
                  <a:pt x="1582899" y="15239"/>
                  <a:pt x="1411011" y="27432"/>
                </a:cubicBezTo>
                <a:cubicBezTo>
                  <a:pt x="1201141" y="16901"/>
                  <a:pt x="1262536" y="22827"/>
                  <a:pt x="1221067" y="27432"/>
                </a:cubicBezTo>
                <a:cubicBezTo>
                  <a:pt x="1153924" y="-13881"/>
                  <a:pt x="333257" y="-21275"/>
                  <a:pt x="0" y="27432"/>
                </a:cubicBezTo>
                <a:cubicBezTo>
                  <a:pt x="114" y="19235"/>
                  <a:pt x="-658" y="11978"/>
                  <a:pt x="0" y="0"/>
                </a:cubicBezTo>
                <a:close/>
              </a:path>
              <a:path w="16280892" h="27432" fill="none" stroke="0" extrusionOk="0">
                <a:moveTo>
                  <a:pt x="0" y="0"/>
                </a:moveTo>
                <a:cubicBezTo>
                  <a:pt x="394525" y="28393"/>
                  <a:pt x="489616" y="-32605"/>
                  <a:pt x="841179" y="0"/>
                </a:cubicBezTo>
                <a:cubicBezTo>
                  <a:pt x="1203328" y="41174"/>
                  <a:pt x="1486280" y="-20053"/>
                  <a:pt x="1682359" y="0"/>
                </a:cubicBezTo>
                <a:cubicBezTo>
                  <a:pt x="1841966" y="30682"/>
                  <a:pt x="2101860" y="52630"/>
                  <a:pt x="2360729" y="0"/>
                </a:cubicBezTo>
                <a:cubicBezTo>
                  <a:pt x="2601609" y="-26262"/>
                  <a:pt x="2731628" y="22057"/>
                  <a:pt x="3039100" y="0"/>
                </a:cubicBezTo>
                <a:cubicBezTo>
                  <a:pt x="3372494" y="-15853"/>
                  <a:pt x="3423749" y="4825"/>
                  <a:pt x="3717470" y="0"/>
                </a:cubicBezTo>
                <a:cubicBezTo>
                  <a:pt x="3999888" y="-16200"/>
                  <a:pt x="3807719" y="13433"/>
                  <a:pt x="3907414" y="0"/>
                </a:cubicBezTo>
                <a:cubicBezTo>
                  <a:pt x="3999620" y="-14522"/>
                  <a:pt x="4510266" y="40390"/>
                  <a:pt x="4748593" y="0"/>
                </a:cubicBezTo>
                <a:cubicBezTo>
                  <a:pt x="4815274" y="5824"/>
                  <a:pt x="4854460" y="-7343"/>
                  <a:pt x="4938537" y="0"/>
                </a:cubicBezTo>
                <a:cubicBezTo>
                  <a:pt x="4927514" y="-4335"/>
                  <a:pt x="5344145" y="-29091"/>
                  <a:pt x="5616908" y="0"/>
                </a:cubicBezTo>
                <a:cubicBezTo>
                  <a:pt x="5911098" y="21387"/>
                  <a:pt x="6431211" y="3757"/>
                  <a:pt x="6620896" y="0"/>
                </a:cubicBezTo>
                <a:cubicBezTo>
                  <a:pt x="6878095" y="-51251"/>
                  <a:pt x="7104049" y="17162"/>
                  <a:pt x="7624884" y="0"/>
                </a:cubicBezTo>
                <a:cubicBezTo>
                  <a:pt x="8122246" y="-25540"/>
                  <a:pt x="8108047" y="-24027"/>
                  <a:pt x="8466064" y="0"/>
                </a:cubicBezTo>
                <a:cubicBezTo>
                  <a:pt x="8818659" y="13756"/>
                  <a:pt x="8771392" y="-22152"/>
                  <a:pt x="8981625" y="0"/>
                </a:cubicBezTo>
                <a:cubicBezTo>
                  <a:pt x="9179136" y="4414"/>
                  <a:pt x="9073536" y="11241"/>
                  <a:pt x="9171569" y="0"/>
                </a:cubicBezTo>
                <a:cubicBezTo>
                  <a:pt x="9261500" y="-12947"/>
                  <a:pt x="9495234" y="-11874"/>
                  <a:pt x="9687131" y="0"/>
                </a:cubicBezTo>
                <a:cubicBezTo>
                  <a:pt x="9941295" y="17476"/>
                  <a:pt x="10156018" y="39096"/>
                  <a:pt x="10528310" y="0"/>
                </a:cubicBezTo>
                <a:cubicBezTo>
                  <a:pt x="10862839" y="-78187"/>
                  <a:pt x="11306450" y="58655"/>
                  <a:pt x="11532298" y="0"/>
                </a:cubicBezTo>
                <a:cubicBezTo>
                  <a:pt x="11739365" y="-48294"/>
                  <a:pt x="11672068" y="3192"/>
                  <a:pt x="11722242" y="0"/>
                </a:cubicBezTo>
                <a:cubicBezTo>
                  <a:pt x="11783680" y="2758"/>
                  <a:pt x="11836495" y="-16861"/>
                  <a:pt x="11912186" y="0"/>
                </a:cubicBezTo>
                <a:cubicBezTo>
                  <a:pt x="12010600" y="13590"/>
                  <a:pt x="12522382" y="29741"/>
                  <a:pt x="12916174" y="0"/>
                </a:cubicBezTo>
                <a:cubicBezTo>
                  <a:pt x="13273363" y="13975"/>
                  <a:pt x="13072891" y="-896"/>
                  <a:pt x="13106118" y="0"/>
                </a:cubicBezTo>
                <a:cubicBezTo>
                  <a:pt x="13154044" y="33492"/>
                  <a:pt x="13572318" y="-15699"/>
                  <a:pt x="13784489" y="0"/>
                </a:cubicBezTo>
                <a:cubicBezTo>
                  <a:pt x="14009755" y="24196"/>
                  <a:pt x="14033950" y="-2087"/>
                  <a:pt x="14137241" y="0"/>
                </a:cubicBezTo>
                <a:cubicBezTo>
                  <a:pt x="14269960" y="-4722"/>
                  <a:pt x="14390931" y="17963"/>
                  <a:pt x="14489994" y="0"/>
                </a:cubicBezTo>
                <a:cubicBezTo>
                  <a:pt x="14584123" y="-13344"/>
                  <a:pt x="14746944" y="21721"/>
                  <a:pt x="14842747" y="0"/>
                </a:cubicBezTo>
                <a:cubicBezTo>
                  <a:pt x="14917761" y="9173"/>
                  <a:pt x="15114215" y="-2462"/>
                  <a:pt x="15195499" y="0"/>
                </a:cubicBezTo>
                <a:cubicBezTo>
                  <a:pt x="15297555" y="12165"/>
                  <a:pt x="15945798" y="-34041"/>
                  <a:pt x="16280892" y="0"/>
                </a:cubicBezTo>
                <a:cubicBezTo>
                  <a:pt x="16281489" y="7807"/>
                  <a:pt x="16280328" y="13441"/>
                  <a:pt x="16280892" y="27432"/>
                </a:cubicBezTo>
                <a:cubicBezTo>
                  <a:pt x="16079588" y="47862"/>
                  <a:pt x="15893126" y="25634"/>
                  <a:pt x="15765330" y="27432"/>
                </a:cubicBezTo>
                <a:cubicBezTo>
                  <a:pt x="15656206" y="30805"/>
                  <a:pt x="15566228" y="22834"/>
                  <a:pt x="15412578" y="27432"/>
                </a:cubicBezTo>
                <a:cubicBezTo>
                  <a:pt x="15272601" y="78642"/>
                  <a:pt x="14802144" y="32729"/>
                  <a:pt x="14571398" y="27432"/>
                </a:cubicBezTo>
                <a:cubicBezTo>
                  <a:pt x="14315979" y="51792"/>
                  <a:pt x="13798139" y="17860"/>
                  <a:pt x="13567410" y="27432"/>
                </a:cubicBezTo>
                <a:cubicBezTo>
                  <a:pt x="13298378" y="-5751"/>
                  <a:pt x="13212999" y="15302"/>
                  <a:pt x="13051848" y="27432"/>
                </a:cubicBezTo>
                <a:cubicBezTo>
                  <a:pt x="12888091" y="137136"/>
                  <a:pt x="12406616" y="22126"/>
                  <a:pt x="12047860" y="27432"/>
                </a:cubicBezTo>
                <a:cubicBezTo>
                  <a:pt x="11716908" y="58126"/>
                  <a:pt x="11615142" y="68728"/>
                  <a:pt x="11369490" y="27432"/>
                </a:cubicBezTo>
                <a:cubicBezTo>
                  <a:pt x="11144554" y="15500"/>
                  <a:pt x="10838389" y="45042"/>
                  <a:pt x="10365501" y="27432"/>
                </a:cubicBezTo>
                <a:cubicBezTo>
                  <a:pt x="9937597" y="47810"/>
                  <a:pt x="9786392" y="15048"/>
                  <a:pt x="9361513" y="27432"/>
                </a:cubicBezTo>
                <a:cubicBezTo>
                  <a:pt x="8945152" y="33422"/>
                  <a:pt x="9104354" y="47690"/>
                  <a:pt x="9008760" y="27432"/>
                </a:cubicBezTo>
                <a:cubicBezTo>
                  <a:pt x="8904114" y="44205"/>
                  <a:pt x="8621022" y="17612"/>
                  <a:pt x="8493199" y="27432"/>
                </a:cubicBezTo>
                <a:cubicBezTo>
                  <a:pt x="8363600" y="56612"/>
                  <a:pt x="8099278" y="45689"/>
                  <a:pt x="7814828" y="27432"/>
                </a:cubicBezTo>
                <a:cubicBezTo>
                  <a:pt x="7535419" y="7097"/>
                  <a:pt x="7479997" y="13596"/>
                  <a:pt x="7136458" y="27432"/>
                </a:cubicBezTo>
                <a:cubicBezTo>
                  <a:pt x="6817809" y="10964"/>
                  <a:pt x="6504779" y="16130"/>
                  <a:pt x="6295278" y="27432"/>
                </a:cubicBezTo>
                <a:cubicBezTo>
                  <a:pt x="6066147" y="-4186"/>
                  <a:pt x="6071796" y="34784"/>
                  <a:pt x="5942526" y="27432"/>
                </a:cubicBezTo>
                <a:cubicBezTo>
                  <a:pt x="5809310" y="47970"/>
                  <a:pt x="5708193" y="13829"/>
                  <a:pt x="5589773" y="27432"/>
                </a:cubicBezTo>
                <a:cubicBezTo>
                  <a:pt x="5445645" y="93387"/>
                  <a:pt x="5031705" y="55528"/>
                  <a:pt x="4585785" y="27432"/>
                </a:cubicBezTo>
                <a:cubicBezTo>
                  <a:pt x="4190627" y="62379"/>
                  <a:pt x="3855199" y="11418"/>
                  <a:pt x="3581796" y="27432"/>
                </a:cubicBezTo>
                <a:cubicBezTo>
                  <a:pt x="3317661" y="3124"/>
                  <a:pt x="3149314" y="21782"/>
                  <a:pt x="2903426" y="27432"/>
                </a:cubicBezTo>
                <a:cubicBezTo>
                  <a:pt x="2655524" y="29675"/>
                  <a:pt x="2776990" y="34933"/>
                  <a:pt x="2713482" y="27432"/>
                </a:cubicBezTo>
                <a:cubicBezTo>
                  <a:pt x="2655847" y="8493"/>
                  <a:pt x="2604400" y="18720"/>
                  <a:pt x="2523538" y="27432"/>
                </a:cubicBezTo>
                <a:cubicBezTo>
                  <a:pt x="2440070" y="53540"/>
                  <a:pt x="1758140" y="8970"/>
                  <a:pt x="1519550" y="27432"/>
                </a:cubicBezTo>
                <a:cubicBezTo>
                  <a:pt x="1315543" y="36621"/>
                  <a:pt x="1141524" y="72637"/>
                  <a:pt x="1003988" y="27432"/>
                </a:cubicBezTo>
                <a:cubicBezTo>
                  <a:pt x="955704" y="10057"/>
                  <a:pt x="352536" y="62820"/>
                  <a:pt x="0" y="27432"/>
                </a:cubicBezTo>
                <a:cubicBezTo>
                  <a:pt x="-2860" y="16165"/>
                  <a:pt x="110" y="788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6280892"/>
                      <a:gd name="connsiteY0" fmla="*/ 0 h 27432"/>
                      <a:gd name="connsiteX1" fmla="*/ 841179 w 16280892"/>
                      <a:gd name="connsiteY1" fmla="*/ 0 h 27432"/>
                      <a:gd name="connsiteX2" fmla="*/ 1682359 w 16280892"/>
                      <a:gd name="connsiteY2" fmla="*/ 0 h 27432"/>
                      <a:gd name="connsiteX3" fmla="*/ 2360729 w 16280892"/>
                      <a:gd name="connsiteY3" fmla="*/ 0 h 27432"/>
                      <a:gd name="connsiteX4" fmla="*/ 3039100 w 16280892"/>
                      <a:gd name="connsiteY4" fmla="*/ 0 h 27432"/>
                      <a:gd name="connsiteX5" fmla="*/ 3717470 w 16280892"/>
                      <a:gd name="connsiteY5" fmla="*/ 0 h 27432"/>
                      <a:gd name="connsiteX6" fmla="*/ 3907414 w 16280892"/>
                      <a:gd name="connsiteY6" fmla="*/ 0 h 27432"/>
                      <a:gd name="connsiteX7" fmla="*/ 4748593 w 16280892"/>
                      <a:gd name="connsiteY7" fmla="*/ 0 h 27432"/>
                      <a:gd name="connsiteX8" fmla="*/ 4938537 w 16280892"/>
                      <a:gd name="connsiteY8" fmla="*/ 0 h 27432"/>
                      <a:gd name="connsiteX9" fmla="*/ 5616908 w 16280892"/>
                      <a:gd name="connsiteY9" fmla="*/ 0 h 27432"/>
                      <a:gd name="connsiteX10" fmla="*/ 6620896 w 16280892"/>
                      <a:gd name="connsiteY10" fmla="*/ 0 h 27432"/>
                      <a:gd name="connsiteX11" fmla="*/ 7624884 w 16280892"/>
                      <a:gd name="connsiteY11" fmla="*/ 0 h 27432"/>
                      <a:gd name="connsiteX12" fmla="*/ 8466064 w 16280892"/>
                      <a:gd name="connsiteY12" fmla="*/ 0 h 27432"/>
                      <a:gd name="connsiteX13" fmla="*/ 8981625 w 16280892"/>
                      <a:gd name="connsiteY13" fmla="*/ 0 h 27432"/>
                      <a:gd name="connsiteX14" fmla="*/ 9171569 w 16280892"/>
                      <a:gd name="connsiteY14" fmla="*/ 0 h 27432"/>
                      <a:gd name="connsiteX15" fmla="*/ 9687131 w 16280892"/>
                      <a:gd name="connsiteY15" fmla="*/ 0 h 27432"/>
                      <a:gd name="connsiteX16" fmla="*/ 10528310 w 16280892"/>
                      <a:gd name="connsiteY16" fmla="*/ 0 h 27432"/>
                      <a:gd name="connsiteX17" fmla="*/ 11532298 w 16280892"/>
                      <a:gd name="connsiteY17" fmla="*/ 0 h 27432"/>
                      <a:gd name="connsiteX18" fmla="*/ 11722242 w 16280892"/>
                      <a:gd name="connsiteY18" fmla="*/ 0 h 27432"/>
                      <a:gd name="connsiteX19" fmla="*/ 11912186 w 16280892"/>
                      <a:gd name="connsiteY19" fmla="*/ 0 h 27432"/>
                      <a:gd name="connsiteX20" fmla="*/ 12916174 w 16280892"/>
                      <a:gd name="connsiteY20" fmla="*/ 0 h 27432"/>
                      <a:gd name="connsiteX21" fmla="*/ 13106118 w 16280892"/>
                      <a:gd name="connsiteY21" fmla="*/ 0 h 27432"/>
                      <a:gd name="connsiteX22" fmla="*/ 13784489 w 16280892"/>
                      <a:gd name="connsiteY22" fmla="*/ 0 h 27432"/>
                      <a:gd name="connsiteX23" fmla="*/ 14137241 w 16280892"/>
                      <a:gd name="connsiteY23" fmla="*/ 0 h 27432"/>
                      <a:gd name="connsiteX24" fmla="*/ 14489994 w 16280892"/>
                      <a:gd name="connsiteY24" fmla="*/ 0 h 27432"/>
                      <a:gd name="connsiteX25" fmla="*/ 14842747 w 16280892"/>
                      <a:gd name="connsiteY25" fmla="*/ 0 h 27432"/>
                      <a:gd name="connsiteX26" fmla="*/ 15195499 w 16280892"/>
                      <a:gd name="connsiteY26" fmla="*/ 0 h 27432"/>
                      <a:gd name="connsiteX27" fmla="*/ 16280892 w 16280892"/>
                      <a:gd name="connsiteY27" fmla="*/ 0 h 27432"/>
                      <a:gd name="connsiteX28" fmla="*/ 16280892 w 16280892"/>
                      <a:gd name="connsiteY28" fmla="*/ 27432 h 27432"/>
                      <a:gd name="connsiteX29" fmla="*/ 15765330 w 16280892"/>
                      <a:gd name="connsiteY29" fmla="*/ 27432 h 27432"/>
                      <a:gd name="connsiteX30" fmla="*/ 15412578 w 16280892"/>
                      <a:gd name="connsiteY30" fmla="*/ 27432 h 27432"/>
                      <a:gd name="connsiteX31" fmla="*/ 14571398 w 16280892"/>
                      <a:gd name="connsiteY31" fmla="*/ 27432 h 27432"/>
                      <a:gd name="connsiteX32" fmla="*/ 13567410 w 16280892"/>
                      <a:gd name="connsiteY32" fmla="*/ 27432 h 27432"/>
                      <a:gd name="connsiteX33" fmla="*/ 13051848 w 16280892"/>
                      <a:gd name="connsiteY33" fmla="*/ 27432 h 27432"/>
                      <a:gd name="connsiteX34" fmla="*/ 12047860 w 16280892"/>
                      <a:gd name="connsiteY34" fmla="*/ 27432 h 27432"/>
                      <a:gd name="connsiteX35" fmla="*/ 11369490 w 16280892"/>
                      <a:gd name="connsiteY35" fmla="*/ 27432 h 27432"/>
                      <a:gd name="connsiteX36" fmla="*/ 10365501 w 16280892"/>
                      <a:gd name="connsiteY36" fmla="*/ 27432 h 27432"/>
                      <a:gd name="connsiteX37" fmla="*/ 9361513 w 16280892"/>
                      <a:gd name="connsiteY37" fmla="*/ 27432 h 27432"/>
                      <a:gd name="connsiteX38" fmla="*/ 9008760 w 16280892"/>
                      <a:gd name="connsiteY38" fmla="*/ 27432 h 27432"/>
                      <a:gd name="connsiteX39" fmla="*/ 8493199 w 16280892"/>
                      <a:gd name="connsiteY39" fmla="*/ 27432 h 27432"/>
                      <a:gd name="connsiteX40" fmla="*/ 7814828 w 16280892"/>
                      <a:gd name="connsiteY40" fmla="*/ 27432 h 27432"/>
                      <a:gd name="connsiteX41" fmla="*/ 7136458 w 16280892"/>
                      <a:gd name="connsiteY41" fmla="*/ 27432 h 27432"/>
                      <a:gd name="connsiteX42" fmla="*/ 6295278 w 16280892"/>
                      <a:gd name="connsiteY42" fmla="*/ 27432 h 27432"/>
                      <a:gd name="connsiteX43" fmla="*/ 5942526 w 16280892"/>
                      <a:gd name="connsiteY43" fmla="*/ 27432 h 27432"/>
                      <a:gd name="connsiteX44" fmla="*/ 5589773 w 16280892"/>
                      <a:gd name="connsiteY44" fmla="*/ 27432 h 27432"/>
                      <a:gd name="connsiteX45" fmla="*/ 4585785 w 16280892"/>
                      <a:gd name="connsiteY45" fmla="*/ 27432 h 27432"/>
                      <a:gd name="connsiteX46" fmla="*/ 3581796 w 16280892"/>
                      <a:gd name="connsiteY46" fmla="*/ 27432 h 27432"/>
                      <a:gd name="connsiteX47" fmla="*/ 2903426 w 16280892"/>
                      <a:gd name="connsiteY47" fmla="*/ 27432 h 27432"/>
                      <a:gd name="connsiteX48" fmla="*/ 2713482 w 16280892"/>
                      <a:gd name="connsiteY48" fmla="*/ 27432 h 27432"/>
                      <a:gd name="connsiteX49" fmla="*/ 2523538 w 16280892"/>
                      <a:gd name="connsiteY49" fmla="*/ 27432 h 27432"/>
                      <a:gd name="connsiteX50" fmla="*/ 1519550 w 16280892"/>
                      <a:gd name="connsiteY50" fmla="*/ 27432 h 27432"/>
                      <a:gd name="connsiteX51" fmla="*/ 1003988 w 16280892"/>
                      <a:gd name="connsiteY51" fmla="*/ 27432 h 27432"/>
                      <a:gd name="connsiteX52" fmla="*/ 0 w 16280892"/>
                      <a:gd name="connsiteY52" fmla="*/ 27432 h 27432"/>
                      <a:gd name="connsiteX53" fmla="*/ 0 w 16280892"/>
                      <a:gd name="connsiteY5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280892" h="27432" fill="none" extrusionOk="0">
                        <a:moveTo>
                          <a:pt x="0" y="0"/>
                        </a:moveTo>
                        <a:cubicBezTo>
                          <a:pt x="409643" y="37718"/>
                          <a:pt x="500439" y="-36667"/>
                          <a:pt x="841179" y="0"/>
                        </a:cubicBezTo>
                        <a:cubicBezTo>
                          <a:pt x="1181919" y="36667"/>
                          <a:pt x="1512729" y="-20894"/>
                          <a:pt x="1682359" y="0"/>
                        </a:cubicBezTo>
                        <a:cubicBezTo>
                          <a:pt x="1851989" y="20894"/>
                          <a:pt x="2107821" y="19681"/>
                          <a:pt x="2360729" y="0"/>
                        </a:cubicBezTo>
                        <a:cubicBezTo>
                          <a:pt x="2613637" y="-19681"/>
                          <a:pt x="2722918" y="17895"/>
                          <a:pt x="3039100" y="0"/>
                        </a:cubicBezTo>
                        <a:cubicBezTo>
                          <a:pt x="3355282" y="-17895"/>
                          <a:pt x="3419387" y="13801"/>
                          <a:pt x="3717470" y="0"/>
                        </a:cubicBezTo>
                        <a:cubicBezTo>
                          <a:pt x="4015553" y="-13801"/>
                          <a:pt x="3814431" y="7113"/>
                          <a:pt x="3907414" y="0"/>
                        </a:cubicBezTo>
                        <a:cubicBezTo>
                          <a:pt x="4000397" y="-7113"/>
                          <a:pt x="4537852" y="2053"/>
                          <a:pt x="4748593" y="0"/>
                        </a:cubicBezTo>
                        <a:cubicBezTo>
                          <a:pt x="4959334" y="-2053"/>
                          <a:pt x="4885146" y="651"/>
                          <a:pt x="4938537" y="0"/>
                        </a:cubicBezTo>
                        <a:cubicBezTo>
                          <a:pt x="4991928" y="-651"/>
                          <a:pt x="5331447" y="5729"/>
                          <a:pt x="5616908" y="0"/>
                        </a:cubicBezTo>
                        <a:cubicBezTo>
                          <a:pt x="5902369" y="-5729"/>
                          <a:pt x="6419677" y="15155"/>
                          <a:pt x="6620896" y="0"/>
                        </a:cubicBezTo>
                        <a:cubicBezTo>
                          <a:pt x="6822115" y="-15155"/>
                          <a:pt x="7129106" y="23573"/>
                          <a:pt x="7624884" y="0"/>
                        </a:cubicBezTo>
                        <a:cubicBezTo>
                          <a:pt x="8120662" y="-23573"/>
                          <a:pt x="8109589" y="-23431"/>
                          <a:pt x="8466064" y="0"/>
                        </a:cubicBezTo>
                        <a:cubicBezTo>
                          <a:pt x="8822539" y="23431"/>
                          <a:pt x="8773707" y="-19971"/>
                          <a:pt x="8981625" y="0"/>
                        </a:cubicBezTo>
                        <a:cubicBezTo>
                          <a:pt x="9189543" y="19971"/>
                          <a:pt x="9076883" y="-1357"/>
                          <a:pt x="9171569" y="0"/>
                        </a:cubicBezTo>
                        <a:cubicBezTo>
                          <a:pt x="9266255" y="1357"/>
                          <a:pt x="9482888" y="-9366"/>
                          <a:pt x="9687131" y="0"/>
                        </a:cubicBezTo>
                        <a:cubicBezTo>
                          <a:pt x="9891374" y="9366"/>
                          <a:pt x="10216856" y="36591"/>
                          <a:pt x="10528310" y="0"/>
                        </a:cubicBezTo>
                        <a:cubicBezTo>
                          <a:pt x="10839764" y="-36591"/>
                          <a:pt x="11327559" y="47801"/>
                          <a:pt x="11532298" y="0"/>
                        </a:cubicBezTo>
                        <a:cubicBezTo>
                          <a:pt x="11737037" y="-47801"/>
                          <a:pt x="11671078" y="-6214"/>
                          <a:pt x="11722242" y="0"/>
                        </a:cubicBezTo>
                        <a:cubicBezTo>
                          <a:pt x="11773406" y="6214"/>
                          <a:pt x="11836794" y="-8789"/>
                          <a:pt x="11912186" y="0"/>
                        </a:cubicBezTo>
                        <a:cubicBezTo>
                          <a:pt x="11987578" y="8789"/>
                          <a:pt x="12560026" y="-17178"/>
                          <a:pt x="12916174" y="0"/>
                        </a:cubicBezTo>
                        <a:cubicBezTo>
                          <a:pt x="13272322" y="17178"/>
                          <a:pt x="13066214" y="-8116"/>
                          <a:pt x="13106118" y="0"/>
                        </a:cubicBezTo>
                        <a:cubicBezTo>
                          <a:pt x="13146022" y="8116"/>
                          <a:pt x="13560520" y="-19828"/>
                          <a:pt x="13784489" y="0"/>
                        </a:cubicBezTo>
                        <a:cubicBezTo>
                          <a:pt x="14008458" y="19828"/>
                          <a:pt x="14029208" y="-693"/>
                          <a:pt x="14137241" y="0"/>
                        </a:cubicBezTo>
                        <a:cubicBezTo>
                          <a:pt x="14245274" y="693"/>
                          <a:pt x="14377822" y="7164"/>
                          <a:pt x="14489994" y="0"/>
                        </a:cubicBezTo>
                        <a:cubicBezTo>
                          <a:pt x="14602166" y="-7164"/>
                          <a:pt x="14759000" y="9517"/>
                          <a:pt x="14842747" y="0"/>
                        </a:cubicBezTo>
                        <a:cubicBezTo>
                          <a:pt x="14926494" y="-9517"/>
                          <a:pt x="15109709" y="2919"/>
                          <a:pt x="15195499" y="0"/>
                        </a:cubicBezTo>
                        <a:cubicBezTo>
                          <a:pt x="15281289" y="-2919"/>
                          <a:pt x="15925238" y="-21748"/>
                          <a:pt x="16280892" y="0"/>
                        </a:cubicBezTo>
                        <a:cubicBezTo>
                          <a:pt x="16281619" y="6650"/>
                          <a:pt x="16279930" y="15178"/>
                          <a:pt x="16280892" y="27432"/>
                        </a:cubicBezTo>
                        <a:cubicBezTo>
                          <a:pt x="16098512" y="48472"/>
                          <a:pt x="15881289" y="22250"/>
                          <a:pt x="15765330" y="27432"/>
                        </a:cubicBezTo>
                        <a:cubicBezTo>
                          <a:pt x="15649371" y="32614"/>
                          <a:pt x="15567326" y="15228"/>
                          <a:pt x="15412578" y="27432"/>
                        </a:cubicBezTo>
                        <a:cubicBezTo>
                          <a:pt x="15257830" y="39636"/>
                          <a:pt x="14785880" y="29504"/>
                          <a:pt x="14571398" y="27432"/>
                        </a:cubicBezTo>
                        <a:cubicBezTo>
                          <a:pt x="14356916" y="25360"/>
                          <a:pt x="13827427" y="61696"/>
                          <a:pt x="13567410" y="27432"/>
                        </a:cubicBezTo>
                        <a:cubicBezTo>
                          <a:pt x="13307393" y="-6832"/>
                          <a:pt x="13200066" y="1718"/>
                          <a:pt x="13051848" y="27432"/>
                        </a:cubicBezTo>
                        <a:cubicBezTo>
                          <a:pt x="12903630" y="53146"/>
                          <a:pt x="12400701" y="6921"/>
                          <a:pt x="12047860" y="27432"/>
                        </a:cubicBezTo>
                        <a:cubicBezTo>
                          <a:pt x="11695019" y="47943"/>
                          <a:pt x="11598024" y="51997"/>
                          <a:pt x="11369490" y="27432"/>
                        </a:cubicBezTo>
                        <a:cubicBezTo>
                          <a:pt x="11140956" y="2868"/>
                          <a:pt x="10761954" y="12862"/>
                          <a:pt x="10365501" y="27432"/>
                        </a:cubicBezTo>
                        <a:cubicBezTo>
                          <a:pt x="9969048" y="42002"/>
                          <a:pt x="9790411" y="328"/>
                          <a:pt x="9361513" y="27432"/>
                        </a:cubicBezTo>
                        <a:cubicBezTo>
                          <a:pt x="8932615" y="54536"/>
                          <a:pt x="9113926" y="34318"/>
                          <a:pt x="9008760" y="27432"/>
                        </a:cubicBezTo>
                        <a:cubicBezTo>
                          <a:pt x="8903594" y="20546"/>
                          <a:pt x="8614812" y="23184"/>
                          <a:pt x="8493199" y="27432"/>
                        </a:cubicBezTo>
                        <a:cubicBezTo>
                          <a:pt x="8371586" y="31680"/>
                          <a:pt x="8091918" y="43164"/>
                          <a:pt x="7814828" y="27432"/>
                        </a:cubicBezTo>
                        <a:cubicBezTo>
                          <a:pt x="7537738" y="11700"/>
                          <a:pt x="7462803" y="16870"/>
                          <a:pt x="7136458" y="27432"/>
                        </a:cubicBezTo>
                        <a:cubicBezTo>
                          <a:pt x="6810113" y="37995"/>
                          <a:pt x="6525162" y="52361"/>
                          <a:pt x="6295278" y="27432"/>
                        </a:cubicBezTo>
                        <a:cubicBezTo>
                          <a:pt x="6065394" y="2503"/>
                          <a:pt x="6069908" y="30755"/>
                          <a:pt x="5942526" y="27432"/>
                        </a:cubicBezTo>
                        <a:cubicBezTo>
                          <a:pt x="5815144" y="24109"/>
                          <a:pt x="5717369" y="11415"/>
                          <a:pt x="5589773" y="27432"/>
                        </a:cubicBezTo>
                        <a:cubicBezTo>
                          <a:pt x="5462177" y="43449"/>
                          <a:pt x="5013558" y="23556"/>
                          <a:pt x="4585785" y="27432"/>
                        </a:cubicBezTo>
                        <a:cubicBezTo>
                          <a:pt x="4158012" y="31308"/>
                          <a:pt x="3847085" y="18090"/>
                          <a:pt x="3581796" y="27432"/>
                        </a:cubicBezTo>
                        <a:cubicBezTo>
                          <a:pt x="3316507" y="36774"/>
                          <a:pt x="3154713" y="31771"/>
                          <a:pt x="2903426" y="27432"/>
                        </a:cubicBezTo>
                        <a:cubicBezTo>
                          <a:pt x="2652139" y="23094"/>
                          <a:pt x="2773806" y="35830"/>
                          <a:pt x="2713482" y="27432"/>
                        </a:cubicBezTo>
                        <a:cubicBezTo>
                          <a:pt x="2653158" y="19034"/>
                          <a:pt x="2600711" y="22540"/>
                          <a:pt x="2523538" y="27432"/>
                        </a:cubicBezTo>
                        <a:cubicBezTo>
                          <a:pt x="2446365" y="32324"/>
                          <a:pt x="1741229" y="20965"/>
                          <a:pt x="1519550" y="27432"/>
                        </a:cubicBezTo>
                        <a:cubicBezTo>
                          <a:pt x="1297871" y="33899"/>
                          <a:pt x="1125646" y="48277"/>
                          <a:pt x="1003988" y="27432"/>
                        </a:cubicBezTo>
                        <a:cubicBezTo>
                          <a:pt x="882330" y="6587"/>
                          <a:pt x="341133" y="60519"/>
                          <a:pt x="0" y="27432"/>
                        </a:cubicBezTo>
                        <a:cubicBezTo>
                          <a:pt x="-1251" y="16359"/>
                          <a:pt x="1039" y="7572"/>
                          <a:pt x="0" y="0"/>
                        </a:cubicBezTo>
                        <a:close/>
                      </a:path>
                      <a:path w="16280892" h="27432" stroke="0" extrusionOk="0">
                        <a:moveTo>
                          <a:pt x="0" y="0"/>
                        </a:moveTo>
                        <a:cubicBezTo>
                          <a:pt x="132094" y="5368"/>
                          <a:pt x="295768" y="171"/>
                          <a:pt x="515562" y="0"/>
                        </a:cubicBezTo>
                        <a:cubicBezTo>
                          <a:pt x="735356" y="-171"/>
                          <a:pt x="631430" y="3629"/>
                          <a:pt x="705505" y="0"/>
                        </a:cubicBezTo>
                        <a:cubicBezTo>
                          <a:pt x="779580" y="-3629"/>
                          <a:pt x="1236188" y="21817"/>
                          <a:pt x="1709494" y="0"/>
                        </a:cubicBezTo>
                        <a:cubicBezTo>
                          <a:pt x="2182800" y="-21817"/>
                          <a:pt x="2009833" y="-8078"/>
                          <a:pt x="2225055" y="0"/>
                        </a:cubicBezTo>
                        <a:cubicBezTo>
                          <a:pt x="2440277" y="8078"/>
                          <a:pt x="2576987" y="-3690"/>
                          <a:pt x="2740617" y="0"/>
                        </a:cubicBezTo>
                        <a:cubicBezTo>
                          <a:pt x="2904247" y="3690"/>
                          <a:pt x="3320878" y="-23618"/>
                          <a:pt x="3744605" y="0"/>
                        </a:cubicBezTo>
                        <a:cubicBezTo>
                          <a:pt x="4168332" y="23618"/>
                          <a:pt x="3960785" y="-13202"/>
                          <a:pt x="4097358" y="0"/>
                        </a:cubicBezTo>
                        <a:cubicBezTo>
                          <a:pt x="4233931" y="13202"/>
                          <a:pt x="4707387" y="-19923"/>
                          <a:pt x="5101346" y="0"/>
                        </a:cubicBezTo>
                        <a:cubicBezTo>
                          <a:pt x="5495305" y="19923"/>
                          <a:pt x="5819839" y="-2146"/>
                          <a:pt x="6105334" y="0"/>
                        </a:cubicBezTo>
                        <a:cubicBezTo>
                          <a:pt x="6390829" y="2146"/>
                          <a:pt x="6451820" y="-10129"/>
                          <a:pt x="6783705" y="0"/>
                        </a:cubicBezTo>
                        <a:cubicBezTo>
                          <a:pt x="7115590" y="10129"/>
                          <a:pt x="7343272" y="6830"/>
                          <a:pt x="7787693" y="0"/>
                        </a:cubicBezTo>
                        <a:cubicBezTo>
                          <a:pt x="8232114" y="-6830"/>
                          <a:pt x="8084321" y="-8759"/>
                          <a:pt x="8303255" y="0"/>
                        </a:cubicBezTo>
                        <a:cubicBezTo>
                          <a:pt x="8522189" y="8759"/>
                          <a:pt x="8642548" y="10676"/>
                          <a:pt x="8818816" y="0"/>
                        </a:cubicBezTo>
                        <a:cubicBezTo>
                          <a:pt x="8995084" y="-10676"/>
                          <a:pt x="9419823" y="19068"/>
                          <a:pt x="9659996" y="0"/>
                        </a:cubicBezTo>
                        <a:cubicBezTo>
                          <a:pt x="9900169" y="-19068"/>
                          <a:pt x="9981281" y="-18291"/>
                          <a:pt x="10175557" y="0"/>
                        </a:cubicBezTo>
                        <a:cubicBezTo>
                          <a:pt x="10369833" y="18291"/>
                          <a:pt x="10761846" y="3543"/>
                          <a:pt x="11179546" y="0"/>
                        </a:cubicBezTo>
                        <a:cubicBezTo>
                          <a:pt x="11597246" y="-3543"/>
                          <a:pt x="11926388" y="33443"/>
                          <a:pt x="12183534" y="0"/>
                        </a:cubicBezTo>
                        <a:cubicBezTo>
                          <a:pt x="12440680" y="-33443"/>
                          <a:pt x="12684884" y="13168"/>
                          <a:pt x="12861905" y="0"/>
                        </a:cubicBezTo>
                        <a:cubicBezTo>
                          <a:pt x="13038926" y="-13168"/>
                          <a:pt x="13216637" y="-5124"/>
                          <a:pt x="13377466" y="0"/>
                        </a:cubicBezTo>
                        <a:cubicBezTo>
                          <a:pt x="13538295" y="5124"/>
                          <a:pt x="13493173" y="-3867"/>
                          <a:pt x="13567410" y="0"/>
                        </a:cubicBezTo>
                        <a:cubicBezTo>
                          <a:pt x="13641647" y="3867"/>
                          <a:pt x="13758514" y="-13877"/>
                          <a:pt x="13920163" y="0"/>
                        </a:cubicBezTo>
                        <a:cubicBezTo>
                          <a:pt x="14081812" y="13877"/>
                          <a:pt x="14124450" y="8909"/>
                          <a:pt x="14272915" y="0"/>
                        </a:cubicBezTo>
                        <a:cubicBezTo>
                          <a:pt x="14421380" y="-8909"/>
                          <a:pt x="14593413" y="-7184"/>
                          <a:pt x="14788477" y="0"/>
                        </a:cubicBezTo>
                        <a:cubicBezTo>
                          <a:pt x="14983541" y="7184"/>
                          <a:pt x="15709700" y="-55721"/>
                          <a:pt x="16280892" y="0"/>
                        </a:cubicBezTo>
                        <a:cubicBezTo>
                          <a:pt x="16282183" y="11478"/>
                          <a:pt x="16282086" y="14228"/>
                          <a:pt x="16280892" y="27432"/>
                        </a:cubicBezTo>
                        <a:cubicBezTo>
                          <a:pt x="16123730" y="31268"/>
                          <a:pt x="15899890" y="26679"/>
                          <a:pt x="15602522" y="27432"/>
                        </a:cubicBezTo>
                        <a:cubicBezTo>
                          <a:pt x="15305154" y="28186"/>
                          <a:pt x="15252307" y="20177"/>
                          <a:pt x="14924151" y="27432"/>
                        </a:cubicBezTo>
                        <a:cubicBezTo>
                          <a:pt x="14595995" y="34687"/>
                          <a:pt x="14662608" y="41537"/>
                          <a:pt x="14571398" y="27432"/>
                        </a:cubicBezTo>
                        <a:cubicBezTo>
                          <a:pt x="14480188" y="13327"/>
                          <a:pt x="14057344" y="27311"/>
                          <a:pt x="13730219" y="27432"/>
                        </a:cubicBezTo>
                        <a:cubicBezTo>
                          <a:pt x="13403094" y="27553"/>
                          <a:pt x="13479093" y="22044"/>
                          <a:pt x="13377466" y="27432"/>
                        </a:cubicBezTo>
                        <a:cubicBezTo>
                          <a:pt x="13275839" y="32820"/>
                          <a:pt x="12951162" y="1863"/>
                          <a:pt x="12536287" y="27432"/>
                        </a:cubicBezTo>
                        <a:cubicBezTo>
                          <a:pt x="12121412" y="53001"/>
                          <a:pt x="12410210" y="21673"/>
                          <a:pt x="12346343" y="27432"/>
                        </a:cubicBezTo>
                        <a:cubicBezTo>
                          <a:pt x="12282476" y="33191"/>
                          <a:pt x="11837570" y="67787"/>
                          <a:pt x="11505164" y="27432"/>
                        </a:cubicBezTo>
                        <a:cubicBezTo>
                          <a:pt x="11172758" y="-12923"/>
                          <a:pt x="11307286" y="21302"/>
                          <a:pt x="11152411" y="27432"/>
                        </a:cubicBezTo>
                        <a:cubicBezTo>
                          <a:pt x="10997536" y="33562"/>
                          <a:pt x="11042121" y="20479"/>
                          <a:pt x="10962467" y="27432"/>
                        </a:cubicBezTo>
                        <a:cubicBezTo>
                          <a:pt x="10882813" y="34385"/>
                          <a:pt x="10768155" y="17793"/>
                          <a:pt x="10609715" y="27432"/>
                        </a:cubicBezTo>
                        <a:cubicBezTo>
                          <a:pt x="10451275" y="37071"/>
                          <a:pt x="9983734" y="10056"/>
                          <a:pt x="9768535" y="27432"/>
                        </a:cubicBezTo>
                        <a:cubicBezTo>
                          <a:pt x="9553336" y="44808"/>
                          <a:pt x="9512715" y="24391"/>
                          <a:pt x="9415783" y="27432"/>
                        </a:cubicBezTo>
                        <a:cubicBezTo>
                          <a:pt x="9318851" y="30473"/>
                          <a:pt x="9302863" y="32409"/>
                          <a:pt x="9225839" y="27432"/>
                        </a:cubicBezTo>
                        <a:cubicBezTo>
                          <a:pt x="9148815" y="22455"/>
                          <a:pt x="9005247" y="27775"/>
                          <a:pt x="8873086" y="27432"/>
                        </a:cubicBezTo>
                        <a:cubicBezTo>
                          <a:pt x="8740925" y="27089"/>
                          <a:pt x="8597862" y="44957"/>
                          <a:pt x="8357525" y="27432"/>
                        </a:cubicBezTo>
                        <a:cubicBezTo>
                          <a:pt x="8117188" y="9907"/>
                          <a:pt x="7830326" y="336"/>
                          <a:pt x="7679154" y="27432"/>
                        </a:cubicBezTo>
                        <a:cubicBezTo>
                          <a:pt x="7527982" y="54528"/>
                          <a:pt x="7487877" y="41910"/>
                          <a:pt x="7326401" y="27432"/>
                        </a:cubicBezTo>
                        <a:cubicBezTo>
                          <a:pt x="7164925" y="12954"/>
                          <a:pt x="6715807" y="57076"/>
                          <a:pt x="6322413" y="27432"/>
                        </a:cubicBezTo>
                        <a:cubicBezTo>
                          <a:pt x="5929019" y="-2212"/>
                          <a:pt x="5917783" y="-2491"/>
                          <a:pt x="5644043" y="27432"/>
                        </a:cubicBezTo>
                        <a:cubicBezTo>
                          <a:pt x="5370303" y="57355"/>
                          <a:pt x="5045383" y="23003"/>
                          <a:pt x="4640054" y="27432"/>
                        </a:cubicBezTo>
                        <a:cubicBezTo>
                          <a:pt x="4234725" y="31861"/>
                          <a:pt x="4205736" y="15581"/>
                          <a:pt x="3798875" y="27432"/>
                        </a:cubicBezTo>
                        <a:cubicBezTo>
                          <a:pt x="3392014" y="39283"/>
                          <a:pt x="3451278" y="26782"/>
                          <a:pt x="3283313" y="27432"/>
                        </a:cubicBezTo>
                        <a:cubicBezTo>
                          <a:pt x="3115348" y="28082"/>
                          <a:pt x="2773067" y="64616"/>
                          <a:pt x="2442134" y="27432"/>
                        </a:cubicBezTo>
                        <a:cubicBezTo>
                          <a:pt x="2111201" y="-9752"/>
                          <a:pt x="2244120" y="15839"/>
                          <a:pt x="2089381" y="27432"/>
                        </a:cubicBezTo>
                        <a:cubicBezTo>
                          <a:pt x="1934642" y="39025"/>
                          <a:pt x="1619221" y="41603"/>
                          <a:pt x="1411011" y="27432"/>
                        </a:cubicBezTo>
                        <a:cubicBezTo>
                          <a:pt x="1202801" y="13262"/>
                          <a:pt x="1262505" y="27975"/>
                          <a:pt x="1221067" y="27432"/>
                        </a:cubicBezTo>
                        <a:cubicBezTo>
                          <a:pt x="1179629" y="26889"/>
                          <a:pt x="395550" y="-2351"/>
                          <a:pt x="0" y="27432"/>
                        </a:cubicBezTo>
                        <a:cubicBezTo>
                          <a:pt x="-1057" y="18241"/>
                          <a:pt x="670" y="121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4">
            <a:extLst>
              <a:ext uri="{FF2B5EF4-FFF2-40B4-BE49-F238E27FC236}">
                <a16:creationId xmlns:a16="http://schemas.microsoft.com/office/drawing/2014/main" id="{D967D5D6-25E4-F436-0B5C-785F8EE351DB}"/>
              </a:ext>
            </a:extLst>
          </p:cNvPr>
          <p:cNvSpPr txBox="1"/>
          <p:nvPr/>
        </p:nvSpPr>
        <p:spPr>
          <a:xfrm>
            <a:off x="1257300" y="2894076"/>
            <a:ext cx="15773400" cy="6377940"/>
          </a:xfrm>
          <a:prstGeom prst="rect">
            <a:avLst/>
          </a:prstGeom>
        </p:spPr>
        <p:txBody>
          <a:bodyPr vert="horz" lIns="91440" tIns="45720" rIns="91440" bIns="45720" rtlCol="0">
            <a:normAutofit/>
          </a:bodyPr>
          <a:lstStyle/>
          <a:p>
            <a:pPr indent="-228600">
              <a:lnSpc>
                <a:spcPct val="90000"/>
              </a:lnSpc>
              <a:spcBef>
                <a:spcPct val="0"/>
              </a:spcBef>
              <a:spcAft>
                <a:spcPts val="600"/>
              </a:spcAft>
            </a:pPr>
            <a:r>
              <a:rPr lang="en-US" sz="2600"/>
              <a:t>	Nhóm tiến hành cài đặt GA cho hai bài toán con TSP và KP. Đồng thời sử dụng dữ liệu từ TTP 2017 Competition - Optimisation of Problems with Multiple Interdependent Components để đánh giá phương pháp.</a:t>
            </a:r>
          </a:p>
          <a:p>
            <a:pPr indent="-228600">
              <a:lnSpc>
                <a:spcPct val="90000"/>
              </a:lnSpc>
              <a:spcBef>
                <a:spcPct val="0"/>
              </a:spcBef>
              <a:spcAft>
                <a:spcPts val="600"/>
              </a:spcAft>
            </a:pPr>
            <a:r>
              <a:rPr lang="en-US" sz="2600"/>
              <a:t>	Một số siêu tham số được sử dụng trong GA:</a:t>
            </a:r>
          </a:p>
          <a:p>
            <a:pPr indent="-228600">
              <a:lnSpc>
                <a:spcPct val="90000"/>
              </a:lnSpc>
              <a:spcBef>
                <a:spcPct val="0"/>
              </a:spcBef>
              <a:spcAft>
                <a:spcPts val="600"/>
              </a:spcAft>
            </a:pPr>
            <a:r>
              <a:rPr lang="en-US" sz="2600"/>
              <a:t>		- Đối với TSP:</a:t>
            </a:r>
          </a:p>
          <a:p>
            <a:pPr indent="-228600">
              <a:lnSpc>
                <a:spcPct val="90000"/>
              </a:lnSpc>
              <a:spcBef>
                <a:spcPct val="0"/>
              </a:spcBef>
              <a:spcAft>
                <a:spcPts val="600"/>
              </a:spcAft>
            </a:pPr>
            <a:r>
              <a:rPr lang="en-US" sz="2600"/>
              <a:t>			+ max_generation: 200. Số lượng thế hệ lớn cho phép đảm bảo thuật toán hội tụ và lời giải được tối ưu hóa.</a:t>
            </a:r>
          </a:p>
          <a:p>
            <a:pPr indent="-228600">
              <a:lnSpc>
                <a:spcPct val="90000"/>
              </a:lnSpc>
              <a:spcBef>
                <a:spcPct val="0"/>
              </a:spcBef>
              <a:spcAft>
                <a:spcPts val="600"/>
              </a:spcAft>
            </a:pPr>
            <a:r>
              <a:rPr lang="en-US" sz="2600"/>
              <a:t>			+ crossover_probability: 0,99. Tỷ lệ trao đổi chéo cao giúp tăng tốc hội tụ.</a:t>
            </a:r>
          </a:p>
          <a:p>
            <a:pPr indent="-228600">
              <a:lnSpc>
                <a:spcPct val="90000"/>
              </a:lnSpc>
              <a:spcBef>
                <a:spcPct val="0"/>
              </a:spcBef>
              <a:spcAft>
                <a:spcPts val="600"/>
              </a:spcAft>
            </a:pPr>
            <a:r>
              <a:rPr lang="en-US" sz="2600"/>
              <a:t>			+ mutation_probability: 0,01. Tỷ lệ đột biến thấp đảm bảo một phần nhỏ NST bị đột biến.</a:t>
            </a:r>
          </a:p>
          <a:p>
            <a:pPr indent="-228600">
              <a:lnSpc>
                <a:spcPct val="90000"/>
              </a:lnSpc>
              <a:spcBef>
                <a:spcPct val="0"/>
              </a:spcBef>
              <a:spcAft>
                <a:spcPts val="600"/>
              </a:spcAft>
            </a:pPr>
            <a:r>
              <a:rPr lang="en-US" sz="2600"/>
              <a:t>			+ số lượng nhiễm sắc thể mỗi quần thể: 120</a:t>
            </a:r>
          </a:p>
          <a:p>
            <a:pPr indent="-228600">
              <a:lnSpc>
                <a:spcPct val="90000"/>
              </a:lnSpc>
              <a:spcBef>
                <a:spcPct val="0"/>
              </a:spcBef>
              <a:spcAft>
                <a:spcPts val="600"/>
              </a:spcAft>
            </a:pPr>
            <a:r>
              <a:rPr lang="en-US" sz="2600"/>
              <a:t>		- Đối với KP:</a:t>
            </a:r>
          </a:p>
          <a:p>
            <a:pPr indent="-228600">
              <a:lnSpc>
                <a:spcPct val="90000"/>
              </a:lnSpc>
              <a:spcBef>
                <a:spcPct val="0"/>
              </a:spcBef>
              <a:spcAft>
                <a:spcPts val="600"/>
              </a:spcAft>
            </a:pPr>
            <a:r>
              <a:rPr lang="en-US" sz="2600"/>
              <a:t>			+ max_generation: 500.</a:t>
            </a:r>
          </a:p>
          <a:p>
            <a:pPr indent="-228600">
              <a:lnSpc>
                <a:spcPct val="90000"/>
              </a:lnSpc>
              <a:spcBef>
                <a:spcPct val="0"/>
              </a:spcBef>
              <a:spcAft>
                <a:spcPts val="600"/>
              </a:spcAft>
            </a:pPr>
            <a:r>
              <a:rPr lang="en-US" sz="2600"/>
              <a:t>			+ mutation_probability: 0.5.</a:t>
            </a:r>
          </a:p>
          <a:p>
            <a:pPr indent="-228600">
              <a:lnSpc>
                <a:spcPct val="90000"/>
              </a:lnSpc>
              <a:spcBef>
                <a:spcPct val="0"/>
              </a:spcBef>
              <a:spcAft>
                <a:spcPts val="600"/>
              </a:spcAft>
            </a:pPr>
            <a:r>
              <a:rPr lang="en-US" sz="2600"/>
              <a:t>			+ Kích thước quần thể tối đa: 15</a:t>
            </a:r>
          </a:p>
          <a:p>
            <a:pPr indent="-228600">
              <a:lnSpc>
                <a:spcPct val="90000"/>
              </a:lnSpc>
              <a:spcBef>
                <a:spcPct val="0"/>
              </a:spcBef>
              <a:spcAft>
                <a:spcPts val="600"/>
              </a:spcAft>
            </a:pPr>
            <a:r>
              <a:rPr lang="en-US" sz="2600"/>
              <a:t>		Số lượng thế hệ và tỷ lệ đột biến cao hơn giúp mở rộng khám phá cây tìm kiếm.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280_1.txt: include 280 cities, 1 item per city, lowest knapsack capacity, strongly correlated item weights/profits.</a:t>
            </a:r>
          </a:p>
        </p:txBody>
      </p:sp>
      <p:pic>
        <p:nvPicPr>
          <p:cNvPr id="6" name="Picture 5" descr="A picture containing text, diagram, plot, line&#10;&#10;Description automatically generated">
            <a:extLst>
              <a:ext uri="{FF2B5EF4-FFF2-40B4-BE49-F238E27FC236}">
                <a16:creationId xmlns:a16="http://schemas.microsoft.com/office/drawing/2014/main" id="{FF64F71C-84A1-441A-989F-593E031488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2417066"/>
            <a:ext cx="3677763" cy="7315200"/>
          </a:xfrm>
          <a:prstGeom prst="rect">
            <a:avLst/>
          </a:prstGeom>
          <a:noFill/>
          <a:ln>
            <a:noFill/>
          </a:ln>
        </p:spPr>
      </p:pic>
      <p:pic>
        <p:nvPicPr>
          <p:cNvPr id="7" name="Picture 6" descr="A picture containing diagram, text, plot, line&#10;&#10;Description automatically generated">
            <a:extLst>
              <a:ext uri="{FF2B5EF4-FFF2-40B4-BE49-F238E27FC236}">
                <a16:creationId xmlns:a16="http://schemas.microsoft.com/office/drawing/2014/main" id="{58F27C1C-6D8B-2390-2F99-4CFF5B858F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7995" y="2417066"/>
            <a:ext cx="3616467" cy="7315200"/>
          </a:xfrm>
          <a:prstGeom prst="rect">
            <a:avLst/>
          </a:prstGeom>
          <a:noFill/>
          <a:ln>
            <a:noFill/>
          </a:ln>
        </p:spPr>
      </p:pic>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8458199"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114068.0</a:t>
            </a:r>
          </a:p>
          <a:p>
            <a:pPr algn="just">
              <a:lnSpc>
                <a:spcPts val="4199"/>
              </a:lnSpc>
              <a:spcBef>
                <a:spcPct val="0"/>
              </a:spcBef>
            </a:pPr>
            <a:r>
              <a:rPr lang="en-US" sz="2999" dirty="0">
                <a:solidFill>
                  <a:srgbClr val="000000"/>
                </a:solidFill>
                <a:latin typeface="Muli Regular"/>
              </a:rPr>
              <a:t>KP: maximum profit: 28641.0, weight: 23341.0</a:t>
            </a:r>
          </a:p>
          <a:p>
            <a:pPr algn="just">
              <a:lnSpc>
                <a:spcPts val="4199"/>
              </a:lnSpc>
              <a:spcBef>
                <a:spcPct val="0"/>
              </a:spcBef>
            </a:pPr>
            <a:endParaRPr lang="en-US" sz="2999" dirty="0">
              <a:solidFill>
                <a:srgbClr val="000000"/>
              </a:solidFill>
              <a:latin typeface="Muli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280_5.txt: include 280 cities, 5 items per city, medium knapsack capacity, uncorrelated but similar item weights/profits.</a:t>
            </a:r>
          </a:p>
        </p:txBody>
      </p:sp>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87630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111936.0</a:t>
            </a:r>
          </a:p>
          <a:p>
            <a:pPr algn="just">
              <a:lnSpc>
                <a:spcPts val="4199"/>
              </a:lnSpc>
              <a:spcBef>
                <a:spcPct val="0"/>
              </a:spcBef>
            </a:pPr>
            <a:r>
              <a:rPr lang="en-US" sz="2999" dirty="0">
                <a:solidFill>
                  <a:srgbClr val="000000"/>
                </a:solidFill>
                <a:latin typeface="Muli Regular"/>
              </a:rPr>
              <a:t>KP: maximum profit: 308608.0, weight: 634928.0</a:t>
            </a:r>
          </a:p>
          <a:p>
            <a:pPr algn="just">
              <a:lnSpc>
                <a:spcPts val="4199"/>
              </a:lnSpc>
              <a:spcBef>
                <a:spcPct val="0"/>
              </a:spcBef>
            </a:pPr>
            <a:endParaRPr lang="en-US" sz="2999" dirty="0">
              <a:solidFill>
                <a:srgbClr val="000000"/>
              </a:solidFill>
              <a:latin typeface="Muli Regular"/>
            </a:endParaRPr>
          </a:p>
        </p:txBody>
      </p:sp>
      <p:pic>
        <p:nvPicPr>
          <p:cNvPr id="2" name="Picture 1" descr="A picture containing text, diagram, line, plot&#10;&#10;Description automatically generated">
            <a:extLst>
              <a:ext uri="{FF2B5EF4-FFF2-40B4-BE49-F238E27FC236}">
                <a16:creationId xmlns:a16="http://schemas.microsoft.com/office/drawing/2014/main" id="{F560D0ED-F8BE-FCEB-8EC2-75A0400AFC4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2417066"/>
            <a:ext cx="3677763" cy="7315200"/>
          </a:xfrm>
          <a:prstGeom prst="rect">
            <a:avLst/>
          </a:prstGeom>
          <a:noFill/>
          <a:ln>
            <a:noFill/>
          </a:ln>
        </p:spPr>
      </p:pic>
      <p:pic>
        <p:nvPicPr>
          <p:cNvPr id="3" name="Picture 2" descr="A picture containing text, diagram, plot, line&#10;&#10;Description automatically generated">
            <a:extLst>
              <a:ext uri="{FF2B5EF4-FFF2-40B4-BE49-F238E27FC236}">
                <a16:creationId xmlns:a16="http://schemas.microsoft.com/office/drawing/2014/main" id="{025002C5-AB24-28D9-1AB4-3FC8825412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818" y="2417066"/>
            <a:ext cx="3677763" cy="7315200"/>
          </a:xfrm>
          <a:prstGeom prst="rect">
            <a:avLst/>
          </a:prstGeom>
          <a:noFill/>
          <a:ln>
            <a:noFill/>
          </a:ln>
        </p:spPr>
      </p:pic>
    </p:spTree>
    <p:extLst>
      <p:ext uri="{BB962C8B-B14F-4D97-AF65-F5344CB8AC3E}">
        <p14:creationId xmlns:p14="http://schemas.microsoft.com/office/powerpoint/2010/main" val="203435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280_10.txt: include 280 cities, 10 items per city, highest knapsack capacity, uncorrelated item weights/profits.</a:t>
            </a:r>
          </a:p>
        </p:txBody>
      </p:sp>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87630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110703.0</a:t>
            </a:r>
          </a:p>
          <a:p>
            <a:pPr algn="just">
              <a:lnSpc>
                <a:spcPts val="4199"/>
              </a:lnSpc>
              <a:spcBef>
                <a:spcPct val="0"/>
              </a:spcBef>
            </a:pPr>
            <a:r>
              <a:rPr lang="en-US" sz="2999" dirty="0">
                <a:solidFill>
                  <a:srgbClr val="000000"/>
                </a:solidFill>
                <a:latin typeface="Muli Regular"/>
              </a:rPr>
              <a:t>KP: maximum profit: 693760.0, weight: 713429.0</a:t>
            </a:r>
          </a:p>
          <a:p>
            <a:pPr algn="just">
              <a:lnSpc>
                <a:spcPts val="4199"/>
              </a:lnSpc>
              <a:spcBef>
                <a:spcPct val="0"/>
              </a:spcBef>
            </a:pPr>
            <a:endParaRPr lang="en-US" sz="2999" dirty="0">
              <a:solidFill>
                <a:srgbClr val="000000"/>
              </a:solidFill>
              <a:latin typeface="Muli Regular"/>
            </a:endParaRPr>
          </a:p>
        </p:txBody>
      </p:sp>
      <p:pic>
        <p:nvPicPr>
          <p:cNvPr id="6" name="Picture 5" descr="A picture containing text, diagram, line, plot&#10;&#10;Description automatically generated">
            <a:extLst>
              <a:ext uri="{FF2B5EF4-FFF2-40B4-BE49-F238E27FC236}">
                <a16:creationId xmlns:a16="http://schemas.microsoft.com/office/drawing/2014/main" id="{D727209B-CA3D-033A-3899-DDD7327EAA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2417066"/>
            <a:ext cx="3534201" cy="7315200"/>
          </a:xfrm>
          <a:prstGeom prst="rect">
            <a:avLst/>
          </a:prstGeom>
          <a:noFill/>
          <a:ln>
            <a:noFill/>
          </a:ln>
        </p:spPr>
      </p:pic>
      <p:pic>
        <p:nvPicPr>
          <p:cNvPr id="7" name="Picture 6" descr="A picture containing text, diagram, screenshot, plot&#10;&#10;Description automatically generated">
            <a:extLst>
              <a:ext uri="{FF2B5EF4-FFF2-40B4-BE49-F238E27FC236}">
                <a16:creationId xmlns:a16="http://schemas.microsoft.com/office/drawing/2014/main" id="{B17D7A08-DD00-C5F1-CD9E-D45D7A327C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657" y="2417066"/>
            <a:ext cx="3676150" cy="7315200"/>
          </a:xfrm>
          <a:prstGeom prst="rect">
            <a:avLst/>
          </a:prstGeom>
          <a:noFill/>
          <a:ln>
            <a:noFill/>
          </a:ln>
        </p:spPr>
      </p:pic>
    </p:spTree>
    <p:extLst>
      <p:ext uri="{BB962C8B-B14F-4D97-AF65-F5344CB8AC3E}">
        <p14:creationId xmlns:p14="http://schemas.microsoft.com/office/powerpoint/2010/main" val="1721776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4461_1.txt: include 4461 cities, 1 item per city, lowest knapsack capacity, strongly correlated item weights/profits.</a:t>
            </a:r>
          </a:p>
        </p:txBody>
      </p:sp>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87630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7856582.0</a:t>
            </a:r>
          </a:p>
          <a:p>
            <a:pPr algn="just">
              <a:lnSpc>
                <a:spcPts val="4199"/>
              </a:lnSpc>
              <a:spcBef>
                <a:spcPct val="0"/>
              </a:spcBef>
            </a:pPr>
            <a:r>
              <a:rPr lang="en-US" sz="2999" dirty="0">
                <a:solidFill>
                  <a:srgbClr val="000000"/>
                </a:solidFill>
                <a:latin typeface="Muli Regular"/>
              </a:rPr>
              <a:t>KP: maximum profit: 462973.0, weight: 385673.0</a:t>
            </a:r>
          </a:p>
        </p:txBody>
      </p:sp>
      <p:pic>
        <p:nvPicPr>
          <p:cNvPr id="2" name="Picture 1" descr="A picture containing text, diagram, line, map&#10;&#10;Description automatically generated">
            <a:extLst>
              <a:ext uri="{FF2B5EF4-FFF2-40B4-BE49-F238E27FC236}">
                <a16:creationId xmlns:a16="http://schemas.microsoft.com/office/drawing/2014/main" id="{41A6B5D2-4A9A-BD25-0FE0-30BDC6CF1E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2417066"/>
            <a:ext cx="3676150" cy="7315200"/>
          </a:xfrm>
          <a:prstGeom prst="rect">
            <a:avLst/>
          </a:prstGeom>
          <a:noFill/>
          <a:ln>
            <a:noFill/>
          </a:ln>
        </p:spPr>
      </p:pic>
      <p:pic>
        <p:nvPicPr>
          <p:cNvPr id="3" name="Picture 2" descr="A picture containing text, screenshot, diagram, map&#10;&#10;Description automatically generated">
            <a:extLst>
              <a:ext uri="{FF2B5EF4-FFF2-40B4-BE49-F238E27FC236}">
                <a16:creationId xmlns:a16="http://schemas.microsoft.com/office/drawing/2014/main" id="{8C888D37-D0B3-4A1E-F6AB-800A44DAA2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465" y="2417066"/>
            <a:ext cx="3676150" cy="7315200"/>
          </a:xfrm>
          <a:prstGeom prst="rect">
            <a:avLst/>
          </a:prstGeom>
          <a:noFill/>
          <a:ln>
            <a:noFill/>
          </a:ln>
        </p:spPr>
      </p:pic>
    </p:spTree>
    <p:extLst>
      <p:ext uri="{BB962C8B-B14F-4D97-AF65-F5344CB8AC3E}">
        <p14:creationId xmlns:p14="http://schemas.microsoft.com/office/powerpoint/2010/main" val="129047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4461_5.txt: include 4461 cities, 5 items per city, medium knapsack capacity, uncorrelated but similar item weights/profits.</a:t>
            </a:r>
          </a:p>
        </p:txBody>
      </p:sp>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90678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7721430.0</a:t>
            </a:r>
          </a:p>
          <a:p>
            <a:pPr algn="just">
              <a:lnSpc>
                <a:spcPts val="4199"/>
              </a:lnSpc>
              <a:spcBef>
                <a:spcPct val="0"/>
              </a:spcBef>
            </a:pPr>
            <a:r>
              <a:rPr lang="en-US" sz="2999" dirty="0">
                <a:solidFill>
                  <a:srgbClr val="000000"/>
                </a:solidFill>
                <a:latin typeface="Muli Regular"/>
              </a:rPr>
              <a:t>KP: maximum profit: 3227710.0,</a:t>
            </a:r>
          </a:p>
          <a:p>
            <a:pPr algn="just">
              <a:lnSpc>
                <a:spcPts val="4199"/>
              </a:lnSpc>
              <a:spcBef>
                <a:spcPct val="0"/>
              </a:spcBef>
            </a:pPr>
            <a:r>
              <a:rPr lang="en-US" sz="2999" dirty="0">
                <a:solidFill>
                  <a:srgbClr val="000000"/>
                </a:solidFill>
                <a:latin typeface="Muli Regular"/>
              </a:rPr>
              <a:t>	weight: 6514221.0</a:t>
            </a:r>
          </a:p>
        </p:txBody>
      </p:sp>
      <p:pic>
        <p:nvPicPr>
          <p:cNvPr id="6" name="Picture 5" descr="A picture containing text, screenshot, line, plot&#10;&#10;Description automatically generated">
            <a:extLst>
              <a:ext uri="{FF2B5EF4-FFF2-40B4-BE49-F238E27FC236}">
                <a16:creationId xmlns:a16="http://schemas.microsoft.com/office/drawing/2014/main" id="{BE9BDBF0-4D3C-2B45-E770-A0119021BE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871" y="2412420"/>
            <a:ext cx="3477744" cy="7315200"/>
          </a:xfrm>
          <a:prstGeom prst="rect">
            <a:avLst/>
          </a:prstGeom>
          <a:noFill/>
          <a:ln>
            <a:noFill/>
          </a:ln>
        </p:spPr>
      </p:pic>
      <p:pic>
        <p:nvPicPr>
          <p:cNvPr id="7" name="Picture 6" descr="A picture containing text, diagram, map, line&#10;&#10;Description automatically generated">
            <a:extLst>
              <a:ext uri="{FF2B5EF4-FFF2-40B4-BE49-F238E27FC236}">
                <a16:creationId xmlns:a16="http://schemas.microsoft.com/office/drawing/2014/main" id="{B02F5029-89FA-8B10-A95A-72AD3FC123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700" y="2412420"/>
            <a:ext cx="3484197" cy="7315200"/>
          </a:xfrm>
          <a:prstGeom prst="rect">
            <a:avLst/>
          </a:prstGeom>
          <a:noFill/>
          <a:ln>
            <a:noFill/>
          </a:ln>
        </p:spPr>
      </p:pic>
    </p:spTree>
    <p:extLst>
      <p:ext uri="{BB962C8B-B14F-4D97-AF65-F5344CB8AC3E}">
        <p14:creationId xmlns:p14="http://schemas.microsoft.com/office/powerpoint/2010/main" val="78584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409575"/>
            <a:ext cx="7657915" cy="619125"/>
          </a:xfrm>
          <a:prstGeom prst="rect">
            <a:avLst/>
          </a:prstGeom>
        </p:spPr>
        <p:txBody>
          <a:bodyPr lIns="0" tIns="0" rIns="0" bIns="0" rtlCol="0" anchor="t">
            <a:spAutoFit/>
          </a:bodyPr>
          <a:lstStyle/>
          <a:p>
            <a:pPr marL="0" lvl="0" indent="0" algn="just">
              <a:lnSpc>
                <a:spcPts val="4800"/>
              </a:lnSpc>
              <a:spcBef>
                <a:spcPct val="0"/>
              </a:spcBef>
            </a:pPr>
            <a:r>
              <a:rPr lang="en-US" sz="4000" spc="-60" dirty="0" err="1">
                <a:solidFill>
                  <a:srgbClr val="000000"/>
                </a:solidFill>
                <a:latin typeface="Muli Bold"/>
              </a:rPr>
              <a:t>Kết</a:t>
            </a:r>
            <a:r>
              <a:rPr lang="en-US" sz="4000" spc="-60" dirty="0">
                <a:solidFill>
                  <a:srgbClr val="000000"/>
                </a:solidFill>
                <a:latin typeface="Muli Bold"/>
              </a:rPr>
              <a:t> </a:t>
            </a:r>
            <a:r>
              <a:rPr lang="en-US" sz="4000" spc="-60" dirty="0" err="1">
                <a:solidFill>
                  <a:srgbClr val="000000"/>
                </a:solidFill>
                <a:latin typeface="Muli Bold"/>
              </a:rPr>
              <a:t>quả</a:t>
            </a:r>
            <a:endParaRPr lang="en-US" sz="4000" spc="-60" dirty="0">
              <a:solidFill>
                <a:srgbClr val="000000"/>
              </a:solidFill>
              <a:latin typeface="Muli Bold"/>
            </a:endParaRPr>
          </a:p>
        </p:txBody>
      </p:sp>
      <p:sp>
        <p:nvSpPr>
          <p:cNvPr id="5" name="TextBox 4">
            <a:extLst>
              <a:ext uri="{FF2B5EF4-FFF2-40B4-BE49-F238E27FC236}">
                <a16:creationId xmlns:a16="http://schemas.microsoft.com/office/drawing/2014/main" id="{72B36D44-D11C-BBC9-18CE-C24386F0E0F6}"/>
              </a:ext>
            </a:extLst>
          </p:cNvPr>
          <p:cNvSpPr txBox="1"/>
          <p:nvPr/>
        </p:nvSpPr>
        <p:spPr>
          <a:xfrm>
            <a:off x="1028700" y="1382552"/>
            <a:ext cx="16421100" cy="1034514"/>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	4461_10.txt: include 4461 cities, 10 items per city, highest knapsack capacity, uncorrelated item weights/profits.</a:t>
            </a:r>
          </a:p>
        </p:txBody>
      </p:sp>
      <p:sp>
        <p:nvSpPr>
          <p:cNvPr id="9" name="TextBox 8">
            <a:extLst>
              <a:ext uri="{FF2B5EF4-FFF2-40B4-BE49-F238E27FC236}">
                <a16:creationId xmlns:a16="http://schemas.microsoft.com/office/drawing/2014/main" id="{2309A08F-8EA4-8029-5E26-65CF9AD10D19}"/>
              </a:ext>
            </a:extLst>
          </p:cNvPr>
          <p:cNvSpPr txBox="1"/>
          <p:nvPr/>
        </p:nvSpPr>
        <p:spPr>
          <a:xfrm>
            <a:off x="8991600" y="3451580"/>
            <a:ext cx="9067800" cy="1573123"/>
          </a:xfrm>
          <a:prstGeom prst="rect">
            <a:avLst/>
          </a:prstGeom>
        </p:spPr>
        <p:txBody>
          <a:bodyPr wrap="square" lIns="0" tIns="0" rIns="0" bIns="0" rtlCol="0" anchor="t">
            <a:spAutoFit/>
          </a:bodyPr>
          <a:lstStyle/>
          <a:p>
            <a:pPr algn="just">
              <a:lnSpc>
                <a:spcPts val="4199"/>
              </a:lnSpc>
              <a:spcBef>
                <a:spcPct val="0"/>
              </a:spcBef>
            </a:pPr>
            <a:r>
              <a:rPr lang="en-US" sz="2999" dirty="0">
                <a:solidFill>
                  <a:srgbClr val="000000"/>
                </a:solidFill>
                <a:latin typeface="Muli Regular"/>
              </a:rPr>
              <a:t>TSP: shortest path: 7821343.0</a:t>
            </a:r>
          </a:p>
          <a:p>
            <a:pPr algn="just">
              <a:lnSpc>
                <a:spcPts val="4199"/>
              </a:lnSpc>
              <a:spcBef>
                <a:spcPct val="0"/>
              </a:spcBef>
            </a:pPr>
            <a:r>
              <a:rPr lang="en-US" sz="2999" dirty="0">
                <a:solidFill>
                  <a:srgbClr val="000000"/>
                </a:solidFill>
                <a:latin typeface="Muli Regular"/>
              </a:rPr>
              <a:t>KP: maximum profit: 10166200.0,</a:t>
            </a:r>
          </a:p>
          <a:p>
            <a:pPr algn="just">
              <a:lnSpc>
                <a:spcPts val="4199"/>
              </a:lnSpc>
              <a:spcBef>
                <a:spcPct val="0"/>
              </a:spcBef>
            </a:pPr>
            <a:r>
              <a:rPr lang="en-US" sz="2999" dirty="0">
                <a:solidFill>
                  <a:srgbClr val="000000"/>
                </a:solidFill>
                <a:latin typeface="Muli Regular"/>
              </a:rPr>
              <a:t>	weight: 10205634.0</a:t>
            </a:r>
          </a:p>
        </p:txBody>
      </p:sp>
      <p:pic>
        <p:nvPicPr>
          <p:cNvPr id="2" name="Picture 1" descr="A picture containing text, diagram, line, plot&#10;&#10;Description automatically generated">
            <a:extLst>
              <a:ext uri="{FF2B5EF4-FFF2-40B4-BE49-F238E27FC236}">
                <a16:creationId xmlns:a16="http://schemas.microsoft.com/office/drawing/2014/main" id="{8679976B-5028-E0EA-7DCF-973B1799D26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2412420"/>
            <a:ext cx="3534201" cy="7315200"/>
          </a:xfrm>
          <a:prstGeom prst="rect">
            <a:avLst/>
          </a:prstGeom>
          <a:noFill/>
          <a:ln>
            <a:noFill/>
          </a:ln>
        </p:spPr>
      </p:pic>
      <p:pic>
        <p:nvPicPr>
          <p:cNvPr id="3" name="Picture 2" descr="A picture containing text, map, screenshot, diagram&#10;&#10;Description automatically generated">
            <a:extLst>
              <a:ext uri="{FF2B5EF4-FFF2-40B4-BE49-F238E27FC236}">
                <a16:creationId xmlns:a16="http://schemas.microsoft.com/office/drawing/2014/main" id="{B273C85E-4044-38A7-5F41-BAE148F4E2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7570" y="2420783"/>
            <a:ext cx="3589045" cy="7315200"/>
          </a:xfrm>
          <a:prstGeom prst="rect">
            <a:avLst/>
          </a:prstGeom>
          <a:noFill/>
          <a:ln>
            <a:noFill/>
          </a:ln>
        </p:spPr>
      </p:pic>
    </p:spTree>
    <p:extLst>
      <p:ext uri="{BB962C8B-B14F-4D97-AF65-F5344CB8AC3E}">
        <p14:creationId xmlns:p14="http://schemas.microsoft.com/office/powerpoint/2010/main" val="426590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3"/>
          <p:cNvSpPr txBox="1"/>
          <p:nvPr/>
        </p:nvSpPr>
        <p:spPr>
          <a:xfrm>
            <a:off x="990061" y="4150659"/>
            <a:ext cx="4321242" cy="4607859"/>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6000" kern="1200" spc="-60">
                <a:solidFill>
                  <a:srgbClr val="FFFFFF"/>
                </a:solidFill>
                <a:latin typeface="+mj-lt"/>
                <a:ea typeface="+mj-ea"/>
                <a:cs typeface="+mj-cs"/>
              </a:rPr>
              <a:t>Giới thiệu đề tài</a:t>
            </a:r>
          </a:p>
        </p:txBody>
      </p:sp>
      <p:pic>
        <p:nvPicPr>
          <p:cNvPr id="1026" name="Picture 2" descr="Genetic Programming Hyper-heuristics for Combinatorial Optimisation - ppt  download">
            <a:extLst>
              <a:ext uri="{FF2B5EF4-FFF2-40B4-BE49-F238E27FC236}">
                <a16:creationId xmlns:a16="http://schemas.microsoft.com/office/drawing/2014/main" id="{CC34BCE6-907F-BB4B-B7FE-8247EF5ABB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53642" y="1756431"/>
            <a:ext cx="10838622" cy="677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21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589209" y="-1663482"/>
            <a:ext cx="10769744" cy="7839847"/>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5" name="TextBox 5"/>
          <p:cNvSpPr txBox="1"/>
          <p:nvPr/>
        </p:nvSpPr>
        <p:spPr>
          <a:xfrm>
            <a:off x="1261869" y="1010655"/>
            <a:ext cx="5466733" cy="3621732"/>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8100" kern="1200" spc="-60">
                <a:solidFill>
                  <a:srgbClr val="FFFFFF"/>
                </a:solidFill>
                <a:latin typeface="+mj-lt"/>
                <a:ea typeface="+mj-ea"/>
                <a:cs typeface="+mj-cs"/>
              </a:rPr>
              <a:t>Phân tích kết quả</a:t>
            </a:r>
          </a:p>
        </p:txBody>
      </p:sp>
      <p:sp>
        <p:nvSpPr>
          <p:cNvPr id="6" name="TextBox 6"/>
          <p:cNvSpPr txBox="1"/>
          <p:nvPr/>
        </p:nvSpPr>
        <p:spPr>
          <a:xfrm>
            <a:off x="9143998" y="1323472"/>
            <a:ext cx="7882131" cy="7941971"/>
          </a:xfrm>
          <a:prstGeom prst="rect">
            <a:avLst/>
          </a:prstGeom>
        </p:spPr>
        <p:txBody>
          <a:bodyPr vert="horz" lIns="91440" tIns="45720" rIns="91440" bIns="45720" rtlCol="0">
            <a:normAutofit/>
          </a:bodyPr>
          <a:lstStyle/>
          <a:p>
            <a:pPr indent="-228600">
              <a:lnSpc>
                <a:spcPct val="90000"/>
              </a:lnSpc>
              <a:spcBef>
                <a:spcPct val="0"/>
              </a:spcBef>
              <a:spcAft>
                <a:spcPts val="600"/>
              </a:spcAft>
            </a:pPr>
            <a:r>
              <a:rPr lang="en-US" sz="2800"/>
              <a:t>	Phương pháp sử dụng Genetic Algorithm đưa ra kết quả khá tốt trên cả hai bài toán con TSP và KP. Điều kiện dừng của GA được đặt ra là khi đạt số thế hệ tối đa (max_generation) hoặc khi weight = max_capacity (đối với KP), vì vậy kết quả này không đảm bảo là lời giải tối ưu.</a:t>
            </a:r>
          </a:p>
          <a:p>
            <a:pPr indent="-228600">
              <a:lnSpc>
                <a:spcPct val="90000"/>
              </a:lnSpc>
              <a:spcBef>
                <a:spcPct val="0"/>
              </a:spcBef>
              <a:spcAft>
                <a:spcPts val="600"/>
              </a:spcAft>
            </a:pPr>
            <a:r>
              <a:rPr lang="en-US" sz="2800"/>
              <a:t>	Điều kiện dừng weight = max_capacity thường ít xuất hiện với các bộ dữ liệu lớn, do giá trị max_generation được khởi tạo chưa đủ lớn, đặc biệt là khi weight và profit của mỗi đồ vật không có sự tương quan.</a:t>
            </a:r>
          </a:p>
          <a:p>
            <a:pPr indent="-228600">
              <a:lnSpc>
                <a:spcPct val="90000"/>
              </a:lnSpc>
              <a:spcBef>
                <a:spcPct val="0"/>
              </a:spcBef>
              <a:spcAft>
                <a:spcPts val="600"/>
              </a:spcAft>
            </a:pPr>
            <a:r>
              <a:rPr lang="en-US" sz="2800"/>
              <a:t>	Nhóm chưa tìm được thông tin về lời giải tối ưu của các bộ dữ liệu kiểm thử, vì vậy chưa thể đánh giá rõ ràng về hiệu quả của thuật toán.</a:t>
            </a:r>
          </a:p>
          <a:p>
            <a:pPr indent="-228600">
              <a:lnSpc>
                <a:spcPct val="90000"/>
              </a:lnSpc>
              <a:spcBef>
                <a:spcPct val="0"/>
              </a:spcBef>
              <a:spcAft>
                <a:spcPts val="600"/>
              </a:spcAft>
            </a:pPr>
            <a:r>
              <a:rPr lang="en-US" sz="2800"/>
              <a:t>	Thời gian thực thi của thuật toán rất lâu đối với bộ dữ liệu lớn (4461 thành phố), ngay cả khi sử dụng Google Colab. Vì vậy, nhóm không tiến hành thực hiện trên các tập dữ liệu lớn hơn.</a:t>
            </a:r>
          </a:p>
          <a:p>
            <a:pPr indent="-228600">
              <a:lnSpc>
                <a:spcPct val="90000"/>
              </a:lnSpc>
              <a:spcBef>
                <a:spcPct val="0"/>
              </a:spcBef>
              <a:spcAft>
                <a:spcPts val="600"/>
              </a:spcAft>
            </a:pPr>
            <a:endParaRPr 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5"/>
          <p:cNvSpPr txBox="1"/>
          <p:nvPr/>
        </p:nvSpPr>
        <p:spPr>
          <a:xfrm>
            <a:off x="1257300" y="547687"/>
            <a:ext cx="8090041"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spc="-60">
                <a:latin typeface="+mj-lt"/>
                <a:ea typeface="+mj-ea"/>
                <a:cs typeface="+mj-cs"/>
              </a:rPr>
              <a:t>Hướng cải thiện và phát triển trong tương lai</a:t>
            </a:r>
          </a:p>
        </p:txBody>
      </p:sp>
      <p:pic>
        <p:nvPicPr>
          <p:cNvPr id="9" name="Picture 8">
            <a:extLst>
              <a:ext uri="{FF2B5EF4-FFF2-40B4-BE49-F238E27FC236}">
                <a16:creationId xmlns:a16="http://schemas.microsoft.com/office/drawing/2014/main" id="{C6A6F98D-2636-3EA7-EC7A-EF20E5844893}"/>
              </a:ext>
            </a:extLst>
          </p:cNvPr>
          <p:cNvPicPr>
            <a:picLocks noChangeAspect="1"/>
          </p:cNvPicPr>
          <p:nvPr/>
        </p:nvPicPr>
        <p:blipFill rotWithShape="1">
          <a:blip r:embed="rId2"/>
          <a:srcRect l="27973" r="527"/>
          <a:stretch/>
        </p:blipFill>
        <p:spPr>
          <a:xfrm>
            <a:off x="10744200" y="1958859"/>
            <a:ext cx="6425337" cy="642533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9392823" y="1031733"/>
            <a:ext cx="8206720" cy="820672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72841" y="1381687"/>
            <a:ext cx="1186532" cy="1154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TextBox 6">
            <a:extLst>
              <a:ext uri="{FF2B5EF4-FFF2-40B4-BE49-F238E27FC236}">
                <a16:creationId xmlns:a16="http://schemas.microsoft.com/office/drawing/2014/main" id="{F468B71B-60B3-4B93-7009-DB09B2A41EC2}"/>
              </a:ext>
            </a:extLst>
          </p:cNvPr>
          <p:cNvGraphicFramePr/>
          <p:nvPr>
            <p:extLst>
              <p:ext uri="{D42A27DB-BD31-4B8C-83A1-F6EECF244321}">
                <p14:modId xmlns:p14="http://schemas.microsoft.com/office/powerpoint/2010/main" val="1928189783"/>
              </p:ext>
            </p:extLst>
          </p:nvPr>
        </p:nvGraphicFramePr>
        <p:xfrm>
          <a:off x="1257300" y="2738437"/>
          <a:ext cx="8090041" cy="6527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82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1">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782103" y="572902"/>
            <a:ext cx="14034159" cy="1800494"/>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12000" kern="1200" spc="-60">
                <a:solidFill>
                  <a:schemeClr val="tx1"/>
                </a:solidFill>
                <a:latin typeface="+mj-lt"/>
                <a:ea typeface="+mj-ea"/>
                <a:cs typeface="+mj-cs"/>
              </a:rPr>
              <a:t>Kết luận</a:t>
            </a:r>
          </a:p>
        </p:txBody>
      </p:sp>
      <p:grpSp>
        <p:nvGrpSpPr>
          <p:cNvPr id="36" name="Group 13">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491261" y="831230"/>
            <a:ext cx="861263" cy="1613803"/>
            <a:chOff x="10994200" y="554152"/>
            <a:chExt cx="574177" cy="1075866"/>
          </a:xfrm>
        </p:grpSpPr>
        <p:sp>
          <p:nvSpPr>
            <p:cNvPr id="3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40"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5433" y="5415591"/>
            <a:ext cx="0" cy="4858092"/>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1" name="TextBox 6">
            <a:extLst>
              <a:ext uri="{FF2B5EF4-FFF2-40B4-BE49-F238E27FC236}">
                <a16:creationId xmlns:a16="http://schemas.microsoft.com/office/drawing/2014/main" id="{81B431CE-38D5-1767-AF74-9F146256A9F9}"/>
              </a:ext>
            </a:extLst>
          </p:cNvPr>
          <p:cNvGraphicFramePr/>
          <p:nvPr>
            <p:extLst>
              <p:ext uri="{D42A27DB-BD31-4B8C-83A1-F6EECF244321}">
                <p14:modId xmlns:p14="http://schemas.microsoft.com/office/powerpoint/2010/main" val="64069191"/>
              </p:ext>
            </p:extLst>
          </p:nvPr>
        </p:nvGraphicFramePr>
        <p:xfrm>
          <a:off x="1782093" y="2738437"/>
          <a:ext cx="14034160" cy="659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004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70822" y="2727635"/>
            <a:ext cx="10429291" cy="5314003"/>
            <a:chOff x="321423" y="1664956"/>
            <a:chExt cx="13905721" cy="7085336"/>
          </a:xfrm>
        </p:grpSpPr>
        <p:sp>
          <p:nvSpPr>
            <p:cNvPr id="3" name="TextBox 3"/>
            <p:cNvSpPr txBox="1"/>
            <p:nvPr/>
          </p:nvSpPr>
          <p:spPr>
            <a:xfrm rot="21007540">
              <a:off x="321423" y="1664956"/>
              <a:ext cx="13634597" cy="3899016"/>
            </a:xfrm>
            <a:prstGeom prst="rect">
              <a:avLst/>
            </a:prstGeom>
          </p:spPr>
          <p:txBody>
            <a:bodyPr lIns="0" tIns="0" rIns="0" bIns="0" rtlCol="0" anchor="t">
              <a:spAutoFit/>
            </a:bodyPr>
            <a:lstStyle/>
            <a:p>
              <a:pPr algn="ctr">
                <a:lnSpc>
                  <a:spcPts val="22455"/>
                </a:lnSpc>
                <a:spcBef>
                  <a:spcPct val="0"/>
                </a:spcBef>
              </a:pPr>
              <a:r>
                <a:rPr lang="en-US" sz="22455" b="1" dirty="0">
                  <a:solidFill>
                    <a:schemeClr val="accent6">
                      <a:lumMod val="60000"/>
                      <a:lumOff val="40000"/>
                    </a:schemeClr>
                  </a:solidFill>
                  <a:latin typeface="Bukhari Script Bold"/>
                </a:rPr>
                <a:t>Thank</a:t>
              </a:r>
            </a:p>
          </p:txBody>
        </p:sp>
        <p:sp>
          <p:nvSpPr>
            <p:cNvPr id="4" name="TextBox 4"/>
            <p:cNvSpPr txBox="1"/>
            <p:nvPr/>
          </p:nvSpPr>
          <p:spPr>
            <a:xfrm rot="21084639">
              <a:off x="1792626" y="5247538"/>
              <a:ext cx="12434518" cy="3502754"/>
            </a:xfrm>
            <a:prstGeom prst="rect">
              <a:avLst/>
            </a:prstGeom>
          </p:spPr>
          <p:txBody>
            <a:bodyPr lIns="0" tIns="0" rIns="0" bIns="0" rtlCol="0" anchor="t">
              <a:spAutoFit/>
            </a:bodyPr>
            <a:lstStyle/>
            <a:p>
              <a:pPr algn="ctr">
                <a:lnSpc>
                  <a:spcPts val="20210"/>
                </a:lnSpc>
                <a:spcBef>
                  <a:spcPct val="0"/>
                </a:spcBef>
              </a:pPr>
              <a:r>
                <a:rPr lang="en-US" sz="20210" b="1" dirty="0">
                  <a:solidFill>
                    <a:schemeClr val="accent6">
                      <a:lumMod val="60000"/>
                      <a:lumOff val="40000"/>
                    </a:schemeClr>
                  </a:solidFill>
                  <a:latin typeface="Bukhari Script Bold"/>
                </a:rPr>
                <a:t>you!</a:t>
              </a:r>
            </a:p>
          </p:txBody>
        </p:sp>
      </p:grpSp>
      <p:sp>
        <p:nvSpPr>
          <p:cNvPr id="5" name="Freeform 5"/>
          <p:cNvSpPr/>
          <p:nvPr/>
        </p:nvSpPr>
        <p:spPr>
          <a:xfrm rot="-4010882">
            <a:off x="10077669" y="-13183640"/>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D80193-6824-A998-E98F-220D3C609D77}"/>
              </a:ext>
            </a:extLst>
          </p:cNvPr>
          <p:cNvSpPr/>
          <p:nvPr/>
        </p:nvSpPr>
        <p:spPr>
          <a:xfrm>
            <a:off x="1456362" y="1831378"/>
            <a:ext cx="8138671" cy="3581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pPr>
              <a:lnSpc>
                <a:spcPct val="90000"/>
              </a:lnSpc>
              <a:spcBef>
                <a:spcPct val="0"/>
              </a:spcBef>
              <a:spcAft>
                <a:spcPts val="600"/>
              </a:spcAft>
            </a:pPr>
            <a:r>
              <a:rPr lang="en-US" sz="6000" kern="1200" dirty="0">
                <a:solidFill>
                  <a:schemeClr val="tx1"/>
                </a:solidFill>
                <a:latin typeface="+mj-lt"/>
                <a:ea typeface="+mj-ea"/>
                <a:cs typeface="+mj-cs"/>
              </a:rPr>
              <a:t>TỐI ƯU HÓA VÀ BÀI TOÁN TRAVELING THIEF PROBLEM</a:t>
            </a:r>
          </a:p>
        </p:txBody>
      </p:sp>
      <p:sp>
        <p:nvSpPr>
          <p:cNvPr id="24"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13042" y="1"/>
            <a:ext cx="1702599" cy="716996"/>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31965" y="3936718"/>
            <a:ext cx="1218640" cy="1218641"/>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368626" y="1803591"/>
            <a:ext cx="3581400" cy="35814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31965" y="0"/>
            <a:ext cx="3472876" cy="2326488"/>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8"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86957" y="1997358"/>
            <a:ext cx="0" cy="2396562"/>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8325" y="6168121"/>
            <a:ext cx="1779676" cy="265747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9130410" y="6217683"/>
            <a:ext cx="6125149" cy="6125149"/>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31965" y="7444005"/>
            <a:ext cx="3965028" cy="2842996"/>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816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0" name="Rectangle 210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2" name="Freeform: Shape 21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4" name="Rectangle 21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Rectangle 21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Freeform: Shape 21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20" name="Isosceles Triangle 21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ntro Into Multi Objective Optimization - YouTube">
            <a:extLst>
              <a:ext uri="{FF2B5EF4-FFF2-40B4-BE49-F238E27FC236}">
                <a16:creationId xmlns:a16="http://schemas.microsoft.com/office/drawing/2014/main" id="{B46B05D8-6283-5D72-4277-893074EF54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06"/>
          <a:stretch/>
        </p:blipFill>
        <p:spPr bwMode="auto">
          <a:xfrm>
            <a:off x="1215973" y="965200"/>
            <a:ext cx="15856053" cy="8356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22" name="Isosceles Triangle 21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73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469"/>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3"/>
          <p:cNvSpPr txBox="1"/>
          <p:nvPr/>
        </p:nvSpPr>
        <p:spPr>
          <a:xfrm>
            <a:off x="719091" y="1606200"/>
            <a:ext cx="5909532" cy="8374689"/>
          </a:xfrm>
          <a:prstGeom prst="rect">
            <a:avLst/>
          </a:prstGeom>
        </p:spPr>
        <p:txBody>
          <a:bodyPr vert="horz" lIns="91440" tIns="45720" rIns="91440" bIns="45720" rtlCol="0" anchor="ctr">
            <a:normAutofit/>
          </a:bodyPr>
          <a:lstStyle/>
          <a:p>
            <a:pPr marL="0" lvl="0" indent="0" algn="r">
              <a:lnSpc>
                <a:spcPct val="90000"/>
              </a:lnSpc>
              <a:spcBef>
                <a:spcPct val="0"/>
              </a:spcBef>
              <a:spcAft>
                <a:spcPts val="600"/>
              </a:spcAft>
            </a:pPr>
            <a:r>
              <a:rPr lang="en-US" sz="12000" kern="1200" spc="-60">
                <a:solidFill>
                  <a:schemeClr val="tx1"/>
                </a:solidFill>
                <a:latin typeface="+mj-lt"/>
                <a:ea typeface="+mj-ea"/>
                <a:cs typeface="+mj-cs"/>
              </a:rPr>
              <a:t>Tối ưu hóa</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92079" y="1698171"/>
            <a:ext cx="0" cy="8576359"/>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TextBox 4">
            <a:extLst>
              <a:ext uri="{FF2B5EF4-FFF2-40B4-BE49-F238E27FC236}">
                <a16:creationId xmlns:a16="http://schemas.microsoft.com/office/drawing/2014/main" id="{3D476E84-31D1-84F3-56CD-FA2B455930A2}"/>
              </a:ext>
            </a:extLst>
          </p:cNvPr>
          <p:cNvGraphicFramePr/>
          <p:nvPr>
            <p:extLst>
              <p:ext uri="{D42A27DB-BD31-4B8C-83A1-F6EECF244321}">
                <p14:modId xmlns:p14="http://schemas.microsoft.com/office/powerpoint/2010/main" val="1891059944"/>
              </p:ext>
            </p:extLst>
          </p:nvPr>
        </p:nvGraphicFramePr>
        <p:xfrm>
          <a:off x="7662802" y="1606200"/>
          <a:ext cx="9367898" cy="8384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0997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52499" y="961234"/>
            <a:ext cx="5370985" cy="8374722"/>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100" kern="1200" spc="-60" dirty="0" err="1">
                <a:solidFill>
                  <a:schemeClr val="tx1"/>
                </a:solidFill>
                <a:latin typeface="+mj-lt"/>
                <a:ea typeface="+mj-ea"/>
                <a:cs typeface="+mj-cs"/>
              </a:rPr>
              <a:t>Các</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dạng</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bài</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toán</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tối</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ưu</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thường</a:t>
            </a:r>
            <a:r>
              <a:rPr lang="en-US" sz="8100" kern="1200" spc="-60" dirty="0">
                <a:solidFill>
                  <a:schemeClr val="tx1"/>
                </a:solidFill>
                <a:latin typeface="+mj-lt"/>
                <a:ea typeface="+mj-ea"/>
                <a:cs typeface="+mj-cs"/>
              </a:rPr>
              <a:t> </a:t>
            </a:r>
            <a:r>
              <a:rPr lang="en-US" sz="8100" kern="1200" spc="-60" dirty="0" err="1">
                <a:solidFill>
                  <a:schemeClr val="tx1"/>
                </a:solidFill>
                <a:latin typeface="+mj-lt"/>
                <a:ea typeface="+mj-ea"/>
                <a:cs typeface="+mj-cs"/>
              </a:rPr>
              <a:t>gặp</a:t>
            </a:r>
            <a:endParaRPr lang="en-US" sz="8100" kern="1200" spc="-60" dirty="0">
              <a:solidFill>
                <a:schemeClr val="tx1"/>
              </a:solidFill>
              <a:latin typeface="+mj-lt"/>
              <a:ea typeface="+mj-ea"/>
              <a:cs typeface="+mj-cs"/>
            </a:endParaRPr>
          </a:p>
        </p:txBody>
      </p:sp>
      <p:graphicFrame>
        <p:nvGraphicFramePr>
          <p:cNvPr id="6" name="TextBox 4">
            <a:extLst>
              <a:ext uri="{FF2B5EF4-FFF2-40B4-BE49-F238E27FC236}">
                <a16:creationId xmlns:a16="http://schemas.microsoft.com/office/drawing/2014/main" id="{B9A3C1D4-F23B-2C90-FBC1-8C2B6D910265}"/>
              </a:ext>
            </a:extLst>
          </p:cNvPr>
          <p:cNvGraphicFramePr/>
          <p:nvPr>
            <p:extLst>
              <p:ext uri="{D42A27DB-BD31-4B8C-83A1-F6EECF244321}">
                <p14:modId xmlns:p14="http://schemas.microsoft.com/office/powerpoint/2010/main" val="1599402228"/>
              </p:ext>
            </p:extLst>
          </p:nvPr>
        </p:nvGraphicFramePr>
        <p:xfrm>
          <a:off x="6972027" y="961233"/>
          <a:ext cx="10350768" cy="8304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3"/>
          <p:cNvSpPr txBox="1"/>
          <p:nvPr/>
        </p:nvSpPr>
        <p:spPr>
          <a:xfrm>
            <a:off x="1257300" y="547687"/>
            <a:ext cx="8090041"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Tối ưu hóa đơn mục tiêu</a:t>
            </a:r>
          </a:p>
        </p:txBody>
      </p:sp>
      <p:sp>
        <p:nvSpPr>
          <p:cNvPr id="21"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97985" y="1"/>
            <a:ext cx="1732713" cy="937541"/>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4"/>
          <p:cNvSpPr txBox="1"/>
          <p:nvPr/>
        </p:nvSpPr>
        <p:spPr>
          <a:xfrm>
            <a:off x="1257300" y="2738437"/>
            <a:ext cx="8090041" cy="6527007"/>
          </a:xfrm>
          <a:prstGeom prst="rect">
            <a:avLst/>
          </a:prstGeom>
        </p:spPr>
        <p:txBody>
          <a:bodyPr vert="horz" lIns="91440" tIns="45720" rIns="91440" bIns="45720" rtlCol="0">
            <a:normAutofit/>
          </a:bodyPr>
          <a:lstStyle/>
          <a:p>
            <a:pPr indent="-228600" algn="just">
              <a:lnSpc>
                <a:spcPct val="90000"/>
              </a:lnSpc>
              <a:spcBef>
                <a:spcPct val="0"/>
              </a:spcBef>
              <a:spcAft>
                <a:spcPts val="600"/>
              </a:spcAft>
              <a:buFont typeface="Arial" panose="020B0604020202020204" pitchFamily="34" charset="0"/>
              <a:buChar char="•"/>
            </a:pPr>
            <a:r>
              <a:rPr lang="en-US" sz="3200" dirty="0"/>
              <a:t>	Trong </a:t>
            </a: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đơn</a:t>
            </a:r>
            <a:r>
              <a:rPr lang="en-US" sz="3200" dirty="0"/>
              <a:t> </a:t>
            </a:r>
            <a:r>
              <a:rPr lang="en-US" sz="3200" dirty="0" err="1"/>
              <a:t>mục</a:t>
            </a:r>
            <a:r>
              <a:rPr lang="en-US" sz="3200" dirty="0"/>
              <a:t> </a:t>
            </a:r>
            <a:r>
              <a:rPr lang="en-US" sz="3200" dirty="0" err="1"/>
              <a:t>tiêu</a:t>
            </a:r>
            <a:r>
              <a:rPr lang="en-US" sz="3200" dirty="0"/>
              <a:t>, ta </a:t>
            </a:r>
            <a:r>
              <a:rPr lang="en-US" sz="3200" dirty="0" err="1"/>
              <a:t>cần</a:t>
            </a:r>
            <a:r>
              <a:rPr lang="en-US" sz="3200" dirty="0"/>
              <a:t> </a:t>
            </a:r>
            <a:r>
              <a:rPr lang="en-US" sz="3200" dirty="0" err="1"/>
              <a:t>cực</a:t>
            </a:r>
            <a:r>
              <a:rPr lang="en-US" sz="3200" dirty="0"/>
              <a:t> </a:t>
            </a:r>
            <a:r>
              <a:rPr lang="en-US" sz="3200" dirty="0" err="1"/>
              <a:t>đại</a:t>
            </a:r>
            <a:r>
              <a:rPr lang="en-US" sz="3200" dirty="0"/>
              <a:t> </a:t>
            </a:r>
            <a:r>
              <a:rPr lang="en-US" sz="3200" dirty="0" err="1"/>
              <a:t>hóa</a:t>
            </a:r>
            <a:r>
              <a:rPr lang="en-US" sz="3200" dirty="0"/>
              <a:t> (</a:t>
            </a:r>
            <a:r>
              <a:rPr lang="en-US" sz="3200" dirty="0" err="1"/>
              <a:t>hoặc</a:t>
            </a:r>
            <a:r>
              <a:rPr lang="en-US" sz="3200" dirty="0"/>
              <a:t> </a:t>
            </a:r>
            <a:r>
              <a:rPr lang="en-US" sz="3200" dirty="0" err="1"/>
              <a:t>cực</a:t>
            </a:r>
            <a:r>
              <a:rPr lang="en-US" sz="3200" dirty="0"/>
              <a:t> </a:t>
            </a:r>
            <a:r>
              <a:rPr lang="en-US" sz="3200" dirty="0" err="1"/>
              <a:t>tiểu</a:t>
            </a:r>
            <a:r>
              <a:rPr lang="en-US" sz="3200" dirty="0"/>
              <a:t> </a:t>
            </a:r>
            <a:r>
              <a:rPr lang="en-US" sz="3200" dirty="0" err="1"/>
              <a:t>hóa</a:t>
            </a:r>
            <a:r>
              <a:rPr lang="en-US" sz="3200" dirty="0"/>
              <a:t>) </a:t>
            </a:r>
            <a:r>
              <a:rPr lang="en-US" sz="3200" dirty="0" err="1"/>
              <a:t>một</a:t>
            </a:r>
            <a:r>
              <a:rPr lang="en-US" sz="3200" dirty="0"/>
              <a:t> </a:t>
            </a:r>
            <a:r>
              <a:rPr lang="en-US" sz="3200" dirty="0" err="1"/>
              <a:t>hàm</a:t>
            </a:r>
            <a:r>
              <a:rPr lang="en-US" sz="3200" dirty="0"/>
              <a:t> </a:t>
            </a:r>
            <a:r>
              <a:rPr lang="en-US" sz="3200" dirty="0" err="1"/>
              <a:t>mục</a:t>
            </a:r>
            <a:r>
              <a:rPr lang="en-US" sz="3200" dirty="0"/>
              <a:t> </a:t>
            </a:r>
            <a:r>
              <a:rPr lang="en-US" sz="3200" dirty="0" err="1"/>
              <a:t>tiêu</a:t>
            </a:r>
            <a:r>
              <a:rPr lang="en-US" sz="3200" dirty="0"/>
              <a:t> f(x) </a:t>
            </a:r>
            <a:r>
              <a:rPr lang="en-US" sz="3200" dirty="0" err="1"/>
              <a:t>với</a:t>
            </a:r>
            <a:r>
              <a:rPr lang="en-US" sz="3200" dirty="0"/>
              <a:t> x </a:t>
            </a:r>
            <a:r>
              <a:rPr lang="en-US" sz="3200" dirty="0" err="1"/>
              <a:t>là</a:t>
            </a:r>
            <a:r>
              <a:rPr lang="en-US" sz="3200" dirty="0"/>
              <a:t> </a:t>
            </a:r>
            <a:r>
              <a:rPr lang="en-US" sz="3200" dirty="0" err="1"/>
              <a:t>một</a:t>
            </a:r>
            <a:r>
              <a:rPr lang="en-US" sz="3200" dirty="0"/>
              <a:t> vector </a:t>
            </a:r>
            <a:r>
              <a:rPr lang="en-US" sz="3200" dirty="0" err="1"/>
              <a:t>tham</a:t>
            </a:r>
            <a:r>
              <a:rPr lang="en-US" sz="3200" dirty="0"/>
              <a:t> </a:t>
            </a:r>
            <a:r>
              <a:rPr lang="en-US" sz="3200" dirty="0" err="1"/>
              <a:t>số</a:t>
            </a:r>
            <a:r>
              <a:rPr lang="en-US" sz="3200" dirty="0"/>
              <a:t>. </a:t>
            </a:r>
            <a:r>
              <a:rPr lang="en-US" sz="3200" dirty="0" err="1"/>
              <a:t>Với</a:t>
            </a:r>
            <a:r>
              <a:rPr lang="en-US" sz="3200" dirty="0"/>
              <a:t> </a:t>
            </a:r>
            <a:r>
              <a:rPr lang="en-US" sz="3200" dirty="0" err="1"/>
              <a:t>mỗi</a:t>
            </a:r>
            <a:r>
              <a:rPr lang="en-US" sz="3200" dirty="0"/>
              <a:t> </a:t>
            </a:r>
            <a:r>
              <a:rPr lang="en-US" sz="3200" dirty="0" err="1"/>
              <a:t>phần</a:t>
            </a:r>
            <a:r>
              <a:rPr lang="en-US" sz="3200" dirty="0"/>
              <a:t> </a:t>
            </a:r>
            <a:r>
              <a:rPr lang="en-US" sz="3200" dirty="0" err="1"/>
              <a:t>tử</a:t>
            </a:r>
            <a:r>
              <a:rPr lang="en-US" sz="3200" dirty="0"/>
              <a:t> x</a:t>
            </a:r>
            <a:r>
              <a:rPr lang="en-US" sz="3200" baseline="-25000" dirty="0"/>
              <a:t>i</a:t>
            </a:r>
            <a:r>
              <a:rPr lang="en-US" sz="3200" dirty="0"/>
              <a:t> </a:t>
            </a:r>
            <a:r>
              <a:rPr lang="en-US" sz="3200" dirty="0" err="1"/>
              <a:t>có</a:t>
            </a:r>
            <a:r>
              <a:rPr lang="en-US" sz="3200" dirty="0"/>
              <a:t> </a:t>
            </a:r>
            <a:r>
              <a:rPr lang="en-US" sz="3200" dirty="0" err="1"/>
              <a:t>miền</a:t>
            </a:r>
            <a:r>
              <a:rPr lang="en-US" sz="3200" dirty="0"/>
              <a:t> </a:t>
            </a:r>
            <a:r>
              <a:rPr lang="en-US" sz="3200" dirty="0" err="1"/>
              <a:t>giá</a:t>
            </a:r>
            <a:r>
              <a:rPr lang="en-US" sz="3200" dirty="0"/>
              <a:t> </a:t>
            </a:r>
            <a:r>
              <a:rPr lang="en-US" sz="3200" dirty="0" err="1"/>
              <a:t>trị</a:t>
            </a:r>
            <a:r>
              <a:rPr lang="en-US" sz="3200" dirty="0"/>
              <a:t> </a:t>
            </a:r>
            <a:r>
              <a:rPr lang="en-US" sz="3200" dirty="0" err="1"/>
              <a:t>tìm</a:t>
            </a:r>
            <a:r>
              <a:rPr lang="en-US" sz="3200" dirty="0"/>
              <a:t> </a:t>
            </a:r>
            <a:r>
              <a:rPr lang="en-US" sz="3200" dirty="0" err="1"/>
              <a:t>kiếm</a:t>
            </a:r>
            <a:r>
              <a:rPr lang="en-US" sz="3200" dirty="0"/>
              <a:t> </a:t>
            </a:r>
            <a:r>
              <a:rPr lang="en-US" sz="3200" dirty="0" err="1"/>
              <a:t>từ</a:t>
            </a:r>
            <a:r>
              <a:rPr lang="en-US" sz="3200" dirty="0"/>
              <a:t> </a:t>
            </a:r>
            <a:r>
              <a:rPr lang="en-US" sz="3200" dirty="0" err="1"/>
              <a:t>x</a:t>
            </a:r>
            <a:r>
              <a:rPr lang="en-US" sz="3200" baseline="-25000" dirty="0" err="1"/>
              <a:t>i</a:t>
            </a:r>
            <a:r>
              <a:rPr lang="en-US" sz="3200" baseline="30000" dirty="0" err="1"/>
              <a:t>L</a:t>
            </a:r>
            <a:r>
              <a:rPr lang="en-US" sz="3200" dirty="0"/>
              <a:t> </a:t>
            </a:r>
            <a:r>
              <a:rPr lang="en-US" sz="3200" dirty="0" err="1"/>
              <a:t>đến</a:t>
            </a:r>
            <a:r>
              <a:rPr lang="en-US" sz="3200" dirty="0"/>
              <a:t> </a:t>
            </a:r>
            <a:r>
              <a:rPr lang="en-US" sz="3200" dirty="0" err="1"/>
              <a:t>x</a:t>
            </a:r>
            <a:r>
              <a:rPr lang="en-US" sz="3200" baseline="-25000" dirty="0" err="1"/>
              <a:t>i</a:t>
            </a:r>
            <a:r>
              <a:rPr lang="en-US" sz="3200" baseline="30000" dirty="0" err="1"/>
              <a:t>U</a:t>
            </a:r>
            <a:r>
              <a:rPr lang="en-US" sz="3200" dirty="0"/>
              <a:t>. </a:t>
            </a:r>
            <a:r>
              <a:rPr lang="en-US" sz="3200" dirty="0" err="1"/>
              <a:t>Cùng</a:t>
            </a:r>
            <a:r>
              <a:rPr lang="en-US" sz="3200" dirty="0"/>
              <a:t> </a:t>
            </a:r>
            <a:r>
              <a:rPr lang="en-US" sz="3200" dirty="0" err="1"/>
              <a:t>với</a:t>
            </a:r>
            <a:r>
              <a:rPr lang="en-US" sz="3200" dirty="0"/>
              <a:t> </a:t>
            </a:r>
            <a:r>
              <a:rPr lang="en-US" sz="3200" dirty="0" err="1"/>
              <a:t>đó</a:t>
            </a:r>
            <a:r>
              <a:rPr lang="en-US" sz="3200" dirty="0"/>
              <a:t> </a:t>
            </a:r>
            <a:r>
              <a:rPr lang="en-US" sz="3200" dirty="0" err="1"/>
              <a:t>là</a:t>
            </a:r>
            <a:r>
              <a:rPr lang="en-US" sz="3200" dirty="0"/>
              <a:t> </a:t>
            </a:r>
            <a:r>
              <a:rPr lang="en-US" sz="3200" dirty="0" err="1"/>
              <a:t>một</a:t>
            </a:r>
            <a:r>
              <a:rPr lang="en-US" sz="3200" dirty="0"/>
              <a:t> </a:t>
            </a:r>
            <a:r>
              <a:rPr lang="en-US" sz="3200" dirty="0" err="1"/>
              <a:t>số</a:t>
            </a:r>
            <a:r>
              <a:rPr lang="en-US" sz="3200" dirty="0"/>
              <a:t> </a:t>
            </a:r>
            <a:r>
              <a:rPr lang="en-US" sz="3200" dirty="0" err="1"/>
              <a:t>hàm</a:t>
            </a:r>
            <a:r>
              <a:rPr lang="en-US" sz="3200" dirty="0"/>
              <a:t> </a:t>
            </a:r>
            <a:r>
              <a:rPr lang="en-US" sz="3200" dirty="0" err="1"/>
              <a:t>ràng</a:t>
            </a:r>
            <a:r>
              <a:rPr lang="en-US" sz="3200" dirty="0"/>
              <a:t> </a:t>
            </a:r>
            <a:r>
              <a:rPr lang="en-US" sz="3200" dirty="0" err="1"/>
              <a:t>buộc</a:t>
            </a:r>
            <a:r>
              <a:rPr lang="en-US" sz="3200" dirty="0"/>
              <a:t> </a:t>
            </a:r>
            <a:r>
              <a:rPr lang="en-US" sz="3200" dirty="0" err="1"/>
              <a:t>cho</a:t>
            </a:r>
            <a:r>
              <a:rPr lang="en-US" sz="3200" dirty="0"/>
              <a:t> x.</a:t>
            </a:r>
          </a:p>
          <a:p>
            <a:pPr indent="-228600" algn="just">
              <a:lnSpc>
                <a:spcPct val="90000"/>
              </a:lnSpc>
              <a:spcBef>
                <a:spcPct val="0"/>
              </a:spcBef>
              <a:spcAft>
                <a:spcPts val="600"/>
              </a:spcAft>
              <a:buFont typeface="Arial" panose="020B0604020202020204" pitchFamily="34" charset="0"/>
              <a:buChar char="•"/>
            </a:pPr>
            <a:r>
              <a:rPr lang="en-US" sz="3200" dirty="0"/>
              <a:t>	</a:t>
            </a:r>
            <a:r>
              <a:rPr lang="en-US" sz="3200" dirty="0" err="1"/>
              <a:t>Các</a:t>
            </a:r>
            <a:r>
              <a:rPr lang="en-US" sz="3200" dirty="0"/>
              <a:t> </a:t>
            </a:r>
            <a:r>
              <a:rPr lang="en-US" sz="3200" dirty="0" err="1"/>
              <a:t>bài</a:t>
            </a:r>
            <a:r>
              <a:rPr lang="en-US" sz="3200" dirty="0"/>
              <a:t> </a:t>
            </a:r>
            <a:r>
              <a:rPr lang="en-US" sz="3200" dirty="0" err="1"/>
              <a:t>toán</a:t>
            </a:r>
            <a:r>
              <a:rPr lang="en-US" sz="3200" dirty="0"/>
              <a:t> </a:t>
            </a: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đơn</a:t>
            </a:r>
            <a:r>
              <a:rPr lang="en-US" sz="3200" dirty="0"/>
              <a:t> </a:t>
            </a:r>
            <a:r>
              <a:rPr lang="en-US" sz="3200" dirty="0" err="1"/>
              <a:t>mục</a:t>
            </a:r>
            <a:r>
              <a:rPr lang="en-US" sz="3200" dirty="0"/>
              <a:t> </a:t>
            </a:r>
            <a:r>
              <a:rPr lang="en-US" sz="3200" dirty="0" err="1"/>
              <a:t>tiêu</a:t>
            </a:r>
            <a:r>
              <a:rPr lang="en-US" sz="3200" dirty="0"/>
              <a:t> </a:t>
            </a:r>
            <a:r>
              <a:rPr lang="en-US" sz="3200" dirty="0" err="1"/>
              <a:t>có</a:t>
            </a:r>
            <a:r>
              <a:rPr lang="en-US" sz="3200" dirty="0"/>
              <a:t> </a:t>
            </a:r>
            <a:r>
              <a:rPr lang="en-US" sz="3200" dirty="0" err="1"/>
              <a:t>thể</a:t>
            </a:r>
            <a:r>
              <a:rPr lang="en-US" sz="3200" dirty="0"/>
              <a:t> </a:t>
            </a:r>
            <a:r>
              <a:rPr lang="en-US" sz="3200" dirty="0" err="1"/>
              <a:t>được</a:t>
            </a:r>
            <a:r>
              <a:rPr lang="en-US" sz="3200" dirty="0"/>
              <a:t> </a:t>
            </a:r>
            <a:r>
              <a:rPr lang="en-US" sz="3200" dirty="0" err="1"/>
              <a:t>giải</a:t>
            </a:r>
            <a:r>
              <a:rPr lang="en-US" sz="3200" dirty="0"/>
              <a:t> </a:t>
            </a:r>
            <a:r>
              <a:rPr lang="en-US" sz="3200" dirty="0" err="1"/>
              <a:t>bằng</a:t>
            </a:r>
            <a:r>
              <a:rPr lang="en-US" sz="3200" dirty="0"/>
              <a:t> </a:t>
            </a:r>
            <a:r>
              <a:rPr lang="en-US" sz="3200" dirty="0" err="1"/>
              <a:t>nhiều</a:t>
            </a:r>
            <a:r>
              <a:rPr lang="en-US" sz="3200" dirty="0"/>
              <a:t> </a:t>
            </a:r>
            <a:r>
              <a:rPr lang="en-US" sz="3200" dirty="0" err="1"/>
              <a:t>kỹ</a:t>
            </a:r>
            <a:r>
              <a:rPr lang="en-US" sz="3200" dirty="0"/>
              <a:t> </a:t>
            </a:r>
            <a:r>
              <a:rPr lang="en-US" sz="3200" dirty="0" err="1"/>
              <a:t>thuật</a:t>
            </a:r>
            <a:r>
              <a:rPr lang="en-US" sz="3200" dirty="0"/>
              <a:t> </a:t>
            </a:r>
            <a:r>
              <a:rPr lang="en-US" sz="3200" dirty="0" err="1"/>
              <a:t>khác</a:t>
            </a:r>
            <a:r>
              <a:rPr lang="en-US" sz="3200" dirty="0"/>
              <a:t> </a:t>
            </a:r>
            <a:r>
              <a:rPr lang="en-US" sz="3200" dirty="0" err="1"/>
              <a:t>nhau</a:t>
            </a:r>
            <a:r>
              <a:rPr lang="en-US" sz="3200" dirty="0"/>
              <a:t> </a:t>
            </a:r>
            <a:r>
              <a:rPr lang="en-US" sz="3200" dirty="0" err="1"/>
              <a:t>một</a:t>
            </a:r>
            <a:r>
              <a:rPr lang="en-US" sz="3200" dirty="0"/>
              <a:t> </a:t>
            </a:r>
            <a:r>
              <a:rPr lang="en-US" sz="3200" dirty="0" err="1"/>
              <a:t>cách</a:t>
            </a:r>
            <a:r>
              <a:rPr lang="en-US" sz="3200" dirty="0"/>
              <a:t> </a:t>
            </a:r>
            <a:r>
              <a:rPr lang="en-US" sz="3200" dirty="0" err="1"/>
              <a:t>nhanh</a:t>
            </a:r>
            <a:r>
              <a:rPr lang="en-US" sz="3200" dirty="0"/>
              <a:t> </a:t>
            </a:r>
            <a:r>
              <a:rPr lang="en-US" sz="3200" dirty="0" err="1"/>
              <a:t>chóng</a:t>
            </a:r>
            <a:r>
              <a:rPr lang="en-US" sz="3200" dirty="0"/>
              <a:t>, </a:t>
            </a:r>
            <a:r>
              <a:rPr lang="en-US" sz="3200" dirty="0" err="1"/>
              <a:t>ngay</a:t>
            </a:r>
            <a:r>
              <a:rPr lang="en-US" sz="3200" dirty="0"/>
              <a:t> </a:t>
            </a:r>
            <a:r>
              <a:rPr lang="en-US" sz="3200" dirty="0" err="1"/>
              <a:t>cả</a:t>
            </a:r>
            <a:r>
              <a:rPr lang="en-US" sz="3200" dirty="0"/>
              <a:t> </a:t>
            </a:r>
            <a:r>
              <a:rPr lang="en-US" sz="3200" dirty="0" err="1"/>
              <a:t>những</a:t>
            </a:r>
            <a:r>
              <a:rPr lang="en-US" sz="3200" dirty="0"/>
              <a:t> </a:t>
            </a:r>
            <a:r>
              <a:rPr lang="en-US" sz="3200" dirty="0" err="1"/>
              <a:t>bài</a:t>
            </a:r>
            <a:r>
              <a:rPr lang="en-US" sz="3200" dirty="0"/>
              <a:t> </a:t>
            </a:r>
            <a:r>
              <a:rPr lang="en-US" sz="3200" dirty="0" err="1"/>
              <a:t>toán</a:t>
            </a:r>
            <a:r>
              <a:rPr lang="en-US" sz="3200" dirty="0"/>
              <a:t> </a:t>
            </a:r>
            <a:r>
              <a:rPr lang="en-US" sz="3200" dirty="0" err="1"/>
              <a:t>lớn</a:t>
            </a:r>
            <a:r>
              <a:rPr lang="en-US" sz="3200" dirty="0"/>
              <a:t>. </a:t>
            </a:r>
            <a:r>
              <a:rPr lang="en-US" sz="3200" dirty="0" err="1"/>
              <a:t>Tuy</a:t>
            </a:r>
            <a:r>
              <a:rPr lang="en-US" sz="3200" dirty="0"/>
              <a:t> </a:t>
            </a:r>
            <a:r>
              <a:rPr lang="en-US" sz="3200" dirty="0" err="1"/>
              <a:t>vậy</a:t>
            </a:r>
            <a:r>
              <a:rPr lang="en-US" sz="3200" dirty="0"/>
              <a:t>, </a:t>
            </a:r>
            <a:r>
              <a:rPr lang="en-US" sz="3200" dirty="0" err="1"/>
              <a:t>chúng</a:t>
            </a:r>
            <a:r>
              <a:rPr lang="en-US" sz="3200" dirty="0"/>
              <a:t> </a:t>
            </a:r>
            <a:r>
              <a:rPr lang="en-US" sz="3200" dirty="0" err="1"/>
              <a:t>thường</a:t>
            </a:r>
            <a:r>
              <a:rPr lang="en-US" sz="3200" dirty="0"/>
              <a:t> </a:t>
            </a:r>
            <a:r>
              <a:rPr lang="en-US" sz="3200" dirty="0" err="1"/>
              <a:t>không</a:t>
            </a:r>
            <a:r>
              <a:rPr lang="en-US" sz="3200" dirty="0"/>
              <a:t> </a:t>
            </a:r>
            <a:r>
              <a:rPr lang="en-US" sz="3200" dirty="0" err="1"/>
              <a:t>có</a:t>
            </a:r>
            <a:r>
              <a:rPr lang="en-US" sz="3200" dirty="0"/>
              <a:t> </a:t>
            </a:r>
            <a:r>
              <a:rPr lang="en-US" sz="3200" dirty="0" err="1"/>
              <a:t>lời</a:t>
            </a:r>
            <a:r>
              <a:rPr lang="en-US" sz="3200" dirty="0"/>
              <a:t> </a:t>
            </a:r>
            <a:r>
              <a:rPr lang="en-US" sz="3200" dirty="0" err="1"/>
              <a:t>giải</a:t>
            </a:r>
            <a:r>
              <a:rPr lang="en-US" sz="3200" dirty="0"/>
              <a:t> </a:t>
            </a:r>
            <a:r>
              <a:rPr lang="en-US" sz="3200" dirty="0" err="1"/>
              <a:t>duy</a:t>
            </a:r>
            <a:r>
              <a:rPr lang="en-US" sz="3200" dirty="0"/>
              <a:t> </a:t>
            </a:r>
            <a:r>
              <a:rPr lang="en-US" sz="3200" dirty="0" err="1"/>
              <a:t>nhất</a:t>
            </a:r>
            <a:r>
              <a:rPr lang="en-US" sz="3200" dirty="0"/>
              <a:t> </a:t>
            </a:r>
            <a:r>
              <a:rPr lang="en-US" sz="3200" dirty="0" err="1"/>
              <a:t>và</a:t>
            </a:r>
            <a:r>
              <a:rPr lang="en-US" sz="3200" dirty="0"/>
              <a:t> </a:t>
            </a:r>
            <a:r>
              <a:rPr lang="en-US" sz="3200" dirty="0" err="1"/>
              <a:t>khó</a:t>
            </a:r>
            <a:r>
              <a:rPr lang="en-US" sz="3200" dirty="0"/>
              <a:t> </a:t>
            </a:r>
            <a:r>
              <a:rPr lang="en-US" sz="3200" dirty="0" err="1"/>
              <a:t>giải</a:t>
            </a:r>
            <a:r>
              <a:rPr lang="en-US" sz="3200" dirty="0"/>
              <a:t> </a:t>
            </a:r>
            <a:r>
              <a:rPr lang="en-US" sz="3200" dirty="0" err="1"/>
              <a:t>quyết</a:t>
            </a:r>
            <a:r>
              <a:rPr lang="en-US" sz="3200" dirty="0"/>
              <a:t> </a:t>
            </a:r>
            <a:r>
              <a:rPr lang="en-US" sz="3200" dirty="0" err="1"/>
              <a:t>hơn</a:t>
            </a:r>
            <a:r>
              <a:rPr lang="en-US" sz="3200" dirty="0"/>
              <a:t> </a:t>
            </a:r>
            <a:r>
              <a:rPr lang="en-US" sz="3200" dirty="0" err="1"/>
              <a:t>nếu</a:t>
            </a:r>
            <a:r>
              <a:rPr lang="en-US" sz="3200" dirty="0"/>
              <a:t> </a:t>
            </a:r>
            <a:r>
              <a:rPr lang="en-US" sz="3200" dirty="0" err="1"/>
              <a:t>hàm</a:t>
            </a:r>
            <a:r>
              <a:rPr lang="en-US" sz="3200" dirty="0"/>
              <a:t> </a:t>
            </a:r>
            <a:r>
              <a:rPr lang="en-US" sz="3200" dirty="0" err="1"/>
              <a:t>mục</a:t>
            </a:r>
            <a:r>
              <a:rPr lang="en-US" sz="3200" dirty="0"/>
              <a:t> </a:t>
            </a:r>
            <a:r>
              <a:rPr lang="en-US" sz="3200" dirty="0" err="1"/>
              <a:t>tiêu</a:t>
            </a:r>
            <a:r>
              <a:rPr lang="en-US" sz="3200" dirty="0"/>
              <a:t> </a:t>
            </a:r>
            <a:r>
              <a:rPr lang="en-US" sz="3200" dirty="0" err="1"/>
              <a:t>là</a:t>
            </a:r>
            <a:r>
              <a:rPr lang="en-US" sz="3200" dirty="0"/>
              <a:t> </a:t>
            </a:r>
            <a:r>
              <a:rPr lang="en-US" sz="3200" dirty="0" err="1"/>
              <a:t>hàm</a:t>
            </a:r>
            <a:r>
              <a:rPr lang="en-US" sz="3200" dirty="0"/>
              <a:t> phi </a:t>
            </a:r>
            <a:r>
              <a:rPr lang="en-US" sz="3200" dirty="0" err="1"/>
              <a:t>tuyến</a:t>
            </a:r>
            <a:r>
              <a:rPr lang="en-US" sz="3200" dirty="0"/>
              <a:t> </a:t>
            </a:r>
            <a:r>
              <a:rPr lang="en-US" sz="3200" dirty="0" err="1"/>
              <a:t>tính</a:t>
            </a:r>
            <a:r>
              <a:rPr lang="en-US" sz="3200" dirty="0"/>
              <a:t>.</a:t>
            </a:r>
          </a:p>
        </p:txBody>
      </p:sp>
      <p:sp>
        <p:nvSpPr>
          <p:cNvPr id="23"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12277" y="5135938"/>
            <a:ext cx="811233" cy="811233"/>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72974A-DEFB-FA01-BF98-5692E7574E98}"/>
              </a:ext>
            </a:extLst>
          </p:cNvPr>
          <p:cNvPicPr>
            <a:picLocks noChangeAspect="1"/>
          </p:cNvPicPr>
          <p:nvPr/>
        </p:nvPicPr>
        <p:blipFill>
          <a:blip r:embed="rId2"/>
          <a:stretch>
            <a:fillRect/>
          </a:stretch>
        </p:blipFill>
        <p:spPr>
          <a:xfrm>
            <a:off x="11170144" y="3467099"/>
            <a:ext cx="6332208" cy="248007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4403" y="1"/>
            <a:ext cx="3100422" cy="243281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208117" y="1541859"/>
            <a:ext cx="0" cy="2396562"/>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11184870" y="7750023"/>
            <a:ext cx="2753587" cy="3037177"/>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14290" y="9050692"/>
            <a:ext cx="2986596" cy="1236308"/>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77544" y="8278794"/>
            <a:ext cx="2010457" cy="2008207"/>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3360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3"/>
          <p:cNvSpPr txBox="1"/>
          <p:nvPr/>
        </p:nvSpPr>
        <p:spPr>
          <a:xfrm>
            <a:off x="1257300" y="547687"/>
            <a:ext cx="8090041"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kern="1200" spc="-60">
                <a:solidFill>
                  <a:schemeClr val="tx1"/>
                </a:solidFill>
                <a:latin typeface="+mj-lt"/>
                <a:ea typeface="+mj-ea"/>
                <a:cs typeface="+mj-cs"/>
              </a:rPr>
              <a:t>Tối ưu hóa đa mục tiêu</a:t>
            </a:r>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97985" y="1"/>
            <a:ext cx="1732713" cy="937541"/>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4"/>
          <p:cNvSpPr txBox="1"/>
          <p:nvPr/>
        </p:nvSpPr>
        <p:spPr>
          <a:xfrm>
            <a:off x="1257300" y="2738437"/>
            <a:ext cx="8090041" cy="6527007"/>
          </a:xfrm>
          <a:prstGeom prst="rect">
            <a:avLst/>
          </a:prstGeom>
        </p:spPr>
        <p:txBody>
          <a:bodyPr vert="horz" lIns="91440" tIns="45720" rIns="91440" bIns="45720" rtlCol="0">
            <a:normAutofit/>
          </a:bodyPr>
          <a:lstStyle/>
          <a:p>
            <a:pPr indent="-228600" algn="just">
              <a:lnSpc>
                <a:spcPct val="90000"/>
              </a:lnSpc>
              <a:spcBef>
                <a:spcPct val="0"/>
              </a:spcBef>
              <a:spcAft>
                <a:spcPts val="600"/>
              </a:spcAft>
              <a:buFont typeface="Arial" panose="020B0604020202020204" pitchFamily="34" charset="0"/>
              <a:buChar char="•"/>
            </a:pPr>
            <a:r>
              <a:rPr lang="en-US" sz="3200" dirty="0"/>
              <a:t>	</a:t>
            </a:r>
            <a:r>
              <a:rPr lang="en-US" sz="3200" dirty="0" err="1"/>
              <a:t>Tương</a:t>
            </a:r>
            <a:r>
              <a:rPr lang="en-US" sz="3200" dirty="0"/>
              <a:t> </a:t>
            </a:r>
            <a:r>
              <a:rPr lang="en-US" sz="3200" dirty="0" err="1"/>
              <a:t>tự</a:t>
            </a:r>
            <a:r>
              <a:rPr lang="en-US" sz="3200" dirty="0"/>
              <a:t> </a:t>
            </a:r>
            <a:r>
              <a:rPr lang="en-US" sz="3200" dirty="0" err="1"/>
              <a:t>như</a:t>
            </a:r>
            <a:r>
              <a:rPr lang="en-US" sz="3200" dirty="0"/>
              <a:t> </a:t>
            </a:r>
            <a:r>
              <a:rPr lang="en-US" sz="3200" dirty="0" err="1"/>
              <a:t>trong</a:t>
            </a:r>
            <a:r>
              <a:rPr lang="en-US" sz="3200" dirty="0"/>
              <a:t> </a:t>
            </a: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đơn</a:t>
            </a:r>
            <a:r>
              <a:rPr lang="en-US" sz="3200" dirty="0"/>
              <a:t> </a:t>
            </a:r>
            <a:r>
              <a:rPr lang="en-US" sz="3200" dirty="0" err="1"/>
              <a:t>mục</a:t>
            </a:r>
            <a:r>
              <a:rPr lang="en-US" sz="3200" dirty="0"/>
              <a:t> </a:t>
            </a:r>
            <a:r>
              <a:rPr lang="en-US" sz="3200" dirty="0" err="1"/>
              <a:t>tiêu</a:t>
            </a:r>
            <a:r>
              <a:rPr lang="en-US" sz="3200" dirty="0"/>
              <a:t>, </a:t>
            </a:r>
            <a:r>
              <a:rPr lang="en-US" sz="3200" dirty="0" err="1"/>
              <a:t>nhưng</a:t>
            </a:r>
            <a:r>
              <a:rPr lang="en-US" sz="3200" dirty="0"/>
              <a:t> </a:t>
            </a:r>
            <a:r>
              <a:rPr lang="en-US" sz="3200" dirty="0" err="1"/>
              <a:t>có</a:t>
            </a:r>
            <a:r>
              <a:rPr lang="en-US" sz="3200" dirty="0"/>
              <a:t> </a:t>
            </a:r>
            <a:r>
              <a:rPr lang="en-US" sz="3200" dirty="0" err="1"/>
              <a:t>nhiều</a:t>
            </a:r>
            <a:r>
              <a:rPr lang="en-US" sz="3200" dirty="0"/>
              <a:t> </a:t>
            </a:r>
            <a:r>
              <a:rPr lang="en-US" sz="3200" dirty="0" err="1"/>
              <a:t>hơn</a:t>
            </a:r>
            <a:r>
              <a:rPr lang="en-US" sz="3200" dirty="0"/>
              <a:t> </a:t>
            </a:r>
            <a:r>
              <a:rPr lang="en-US" sz="3200" dirty="0" err="1"/>
              <a:t>một</a:t>
            </a:r>
            <a:r>
              <a:rPr lang="en-US" sz="3200" dirty="0"/>
              <a:t> </a:t>
            </a:r>
            <a:r>
              <a:rPr lang="en-US" sz="3200" dirty="0" err="1"/>
              <a:t>hàm</a:t>
            </a:r>
            <a:r>
              <a:rPr lang="en-US" sz="3200" dirty="0"/>
              <a:t> </a:t>
            </a:r>
            <a:r>
              <a:rPr lang="en-US" sz="3200" dirty="0" err="1"/>
              <a:t>mục</a:t>
            </a:r>
            <a:r>
              <a:rPr lang="en-US" sz="3200" dirty="0"/>
              <a:t> </a:t>
            </a:r>
            <a:r>
              <a:rPr lang="en-US" sz="3200" dirty="0" err="1"/>
              <a:t>tiêu</a:t>
            </a:r>
            <a:r>
              <a:rPr lang="en-US" sz="3200" dirty="0"/>
              <a:t>.</a:t>
            </a:r>
          </a:p>
          <a:p>
            <a:pPr indent="-228600" algn="just">
              <a:lnSpc>
                <a:spcPct val="90000"/>
              </a:lnSpc>
              <a:spcBef>
                <a:spcPct val="0"/>
              </a:spcBef>
              <a:spcAft>
                <a:spcPts val="600"/>
              </a:spcAft>
              <a:buFont typeface="Arial" panose="020B0604020202020204" pitchFamily="34" charset="0"/>
              <a:buChar char="•"/>
            </a:pPr>
            <a:r>
              <a:rPr lang="en-US" sz="3200" dirty="0"/>
              <a:t>	</a:t>
            </a:r>
            <a:r>
              <a:rPr lang="en-US" sz="3200" dirty="0" err="1"/>
              <a:t>Các</a:t>
            </a:r>
            <a:r>
              <a:rPr lang="en-US" sz="3200" dirty="0"/>
              <a:t> </a:t>
            </a:r>
            <a:r>
              <a:rPr lang="en-US" sz="3200" dirty="0" err="1"/>
              <a:t>bài</a:t>
            </a:r>
            <a:r>
              <a:rPr lang="en-US" sz="3200" dirty="0"/>
              <a:t> </a:t>
            </a:r>
            <a:r>
              <a:rPr lang="en-US" sz="3200" dirty="0" err="1"/>
              <a:t>toán</a:t>
            </a:r>
            <a:r>
              <a:rPr lang="en-US" sz="3200" dirty="0"/>
              <a:t> </a:t>
            </a: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đa</a:t>
            </a:r>
            <a:r>
              <a:rPr lang="en-US" sz="3200" dirty="0"/>
              <a:t> </a:t>
            </a:r>
            <a:r>
              <a:rPr lang="en-US" sz="3200" dirty="0" err="1"/>
              <a:t>mục</a:t>
            </a:r>
            <a:r>
              <a:rPr lang="en-US" sz="3200" dirty="0"/>
              <a:t> </a:t>
            </a:r>
            <a:r>
              <a:rPr lang="en-US" sz="3200" dirty="0" err="1"/>
              <a:t>tiêu</a:t>
            </a:r>
            <a:r>
              <a:rPr lang="en-US" sz="3200" dirty="0"/>
              <a:t> </a:t>
            </a:r>
            <a:r>
              <a:rPr lang="en-US" sz="3200" dirty="0" err="1"/>
              <a:t>thường</a:t>
            </a:r>
            <a:r>
              <a:rPr lang="en-US" sz="3200" dirty="0"/>
              <a:t> </a:t>
            </a:r>
            <a:r>
              <a:rPr lang="en-US" sz="3200" dirty="0" err="1"/>
              <a:t>là</a:t>
            </a:r>
            <a:r>
              <a:rPr lang="en-US" sz="3200" dirty="0"/>
              <a:t> </a:t>
            </a:r>
            <a:r>
              <a:rPr lang="en-US" sz="3200" dirty="0" err="1"/>
              <a:t>sự</a:t>
            </a:r>
            <a:r>
              <a:rPr lang="en-US" sz="3200" dirty="0"/>
              <a:t> </a:t>
            </a:r>
            <a:r>
              <a:rPr lang="en-US" sz="3200" dirty="0" err="1"/>
              <a:t>kết</a:t>
            </a:r>
            <a:r>
              <a:rPr lang="en-US" sz="3200" dirty="0"/>
              <a:t> </a:t>
            </a:r>
            <a:r>
              <a:rPr lang="en-US" sz="3200" dirty="0" err="1"/>
              <a:t>hợp</a:t>
            </a:r>
            <a:r>
              <a:rPr lang="en-US" sz="3200" dirty="0"/>
              <a:t> </a:t>
            </a:r>
            <a:r>
              <a:rPr lang="en-US" sz="3200" dirty="0" err="1"/>
              <a:t>của</a:t>
            </a:r>
            <a:r>
              <a:rPr lang="en-US" sz="3200" dirty="0"/>
              <a:t> </a:t>
            </a:r>
            <a:r>
              <a:rPr lang="en-US" sz="3200" dirty="0" err="1"/>
              <a:t>nhiều</a:t>
            </a:r>
            <a:r>
              <a:rPr lang="en-US" sz="3200" dirty="0"/>
              <a:t> </a:t>
            </a:r>
            <a:r>
              <a:rPr lang="en-US" sz="3200" dirty="0" err="1"/>
              <a:t>bài</a:t>
            </a:r>
            <a:r>
              <a:rPr lang="en-US" sz="3200" dirty="0"/>
              <a:t> </a:t>
            </a:r>
            <a:r>
              <a:rPr lang="en-US" sz="3200" dirty="0" err="1"/>
              <a:t>toán</a:t>
            </a:r>
            <a:r>
              <a:rPr lang="en-US" sz="3200" dirty="0"/>
              <a:t> </a:t>
            </a:r>
            <a:r>
              <a:rPr lang="en-US" sz="3200" dirty="0" err="1"/>
              <a:t>tối</a:t>
            </a:r>
            <a:r>
              <a:rPr lang="en-US" sz="3200" dirty="0"/>
              <a:t> </a:t>
            </a:r>
            <a:r>
              <a:rPr lang="en-US" sz="3200" dirty="0" err="1"/>
              <a:t>ưu</a:t>
            </a:r>
            <a:r>
              <a:rPr lang="en-US" sz="3200" dirty="0"/>
              <a:t> </a:t>
            </a:r>
            <a:r>
              <a:rPr lang="en-US" sz="3200" dirty="0" err="1"/>
              <a:t>hóa</a:t>
            </a:r>
            <a:r>
              <a:rPr lang="en-US" sz="3200" dirty="0"/>
              <a:t> </a:t>
            </a:r>
            <a:r>
              <a:rPr lang="en-US" sz="3200" dirty="0" err="1"/>
              <a:t>đơn</a:t>
            </a:r>
            <a:r>
              <a:rPr lang="en-US" sz="3200" dirty="0"/>
              <a:t> </a:t>
            </a:r>
            <a:r>
              <a:rPr lang="en-US" sz="3200" dirty="0" err="1"/>
              <a:t>mục</a:t>
            </a:r>
            <a:r>
              <a:rPr lang="en-US" sz="3200" dirty="0"/>
              <a:t> </a:t>
            </a:r>
            <a:r>
              <a:rPr lang="en-US" sz="3200" dirty="0" err="1"/>
              <a:t>tiêu</a:t>
            </a:r>
            <a:r>
              <a:rPr lang="en-US" sz="3200" dirty="0"/>
              <a:t>. </a:t>
            </a:r>
            <a:r>
              <a:rPr lang="en-US" sz="3200" dirty="0" err="1"/>
              <a:t>Vì</a:t>
            </a:r>
            <a:r>
              <a:rPr lang="en-US" sz="3200" dirty="0"/>
              <a:t> </a:t>
            </a:r>
            <a:r>
              <a:rPr lang="en-US" sz="3200" dirty="0" err="1"/>
              <a:t>vậy</a:t>
            </a:r>
            <a:r>
              <a:rPr lang="en-US" sz="3200" dirty="0"/>
              <a:t> </a:t>
            </a:r>
            <a:r>
              <a:rPr lang="en-US" sz="3200" dirty="0" err="1"/>
              <a:t>chúng</a:t>
            </a:r>
            <a:r>
              <a:rPr lang="en-US" sz="3200" dirty="0"/>
              <a:t> </a:t>
            </a:r>
            <a:r>
              <a:rPr lang="en-US" sz="3200" dirty="0" err="1"/>
              <a:t>phù</a:t>
            </a:r>
            <a:r>
              <a:rPr lang="en-US" sz="3200" dirty="0"/>
              <a:t> </a:t>
            </a:r>
            <a:r>
              <a:rPr lang="en-US" sz="3200" dirty="0" err="1"/>
              <a:t>hợp</a:t>
            </a:r>
            <a:r>
              <a:rPr lang="en-US" sz="3200" dirty="0"/>
              <a:t> </a:t>
            </a:r>
            <a:r>
              <a:rPr lang="en-US" sz="3200" dirty="0" err="1"/>
              <a:t>để</a:t>
            </a:r>
            <a:r>
              <a:rPr lang="en-US" sz="3200" dirty="0"/>
              <a:t> </a:t>
            </a:r>
            <a:r>
              <a:rPr lang="en-US" sz="3200" dirty="0" err="1"/>
              <a:t>mô</a:t>
            </a:r>
            <a:r>
              <a:rPr lang="en-US" sz="3200" dirty="0"/>
              <a:t> </a:t>
            </a:r>
            <a:r>
              <a:rPr lang="en-US" sz="3200" dirty="0" err="1"/>
              <a:t>hình</a:t>
            </a:r>
            <a:r>
              <a:rPr lang="en-US" sz="3200" dirty="0"/>
              <a:t> </a:t>
            </a:r>
            <a:r>
              <a:rPr lang="en-US" sz="3200" dirty="0" err="1"/>
              <a:t>hóa</a:t>
            </a:r>
            <a:r>
              <a:rPr lang="en-US" sz="3200" dirty="0"/>
              <a:t> </a:t>
            </a:r>
            <a:r>
              <a:rPr lang="en-US" sz="3200" dirty="0" err="1"/>
              <a:t>các</a:t>
            </a:r>
            <a:r>
              <a:rPr lang="en-US" sz="3200" dirty="0"/>
              <a:t> </a:t>
            </a:r>
            <a:r>
              <a:rPr lang="en-US" sz="3200" dirty="0" err="1"/>
              <a:t>vấn</a:t>
            </a:r>
            <a:r>
              <a:rPr lang="en-US" sz="3200" dirty="0"/>
              <a:t> </a:t>
            </a:r>
            <a:r>
              <a:rPr lang="en-US" sz="3200" dirty="0" err="1"/>
              <a:t>đề</a:t>
            </a:r>
            <a:r>
              <a:rPr lang="en-US" sz="3200" dirty="0"/>
              <a:t> </a:t>
            </a:r>
            <a:r>
              <a:rPr lang="en-US" sz="3200" dirty="0" err="1"/>
              <a:t>trong</a:t>
            </a:r>
            <a:r>
              <a:rPr lang="en-US" sz="3200" dirty="0"/>
              <a:t> </a:t>
            </a:r>
            <a:r>
              <a:rPr lang="en-US" sz="3200" dirty="0" err="1"/>
              <a:t>thực</a:t>
            </a:r>
            <a:r>
              <a:rPr lang="en-US" sz="3200" dirty="0"/>
              <a:t> </a:t>
            </a:r>
            <a:r>
              <a:rPr lang="en-US" sz="3200" dirty="0" err="1"/>
              <a:t>tế</a:t>
            </a:r>
            <a:r>
              <a:rPr lang="en-US" sz="3200" dirty="0"/>
              <a:t>.</a:t>
            </a:r>
          </a:p>
          <a:p>
            <a:pPr indent="-228600" algn="just">
              <a:lnSpc>
                <a:spcPct val="90000"/>
              </a:lnSpc>
              <a:spcBef>
                <a:spcPct val="0"/>
              </a:spcBef>
              <a:spcAft>
                <a:spcPts val="600"/>
              </a:spcAft>
              <a:buFont typeface="Arial" panose="020B0604020202020204" pitchFamily="34" charset="0"/>
              <a:buChar char="•"/>
            </a:pPr>
            <a:r>
              <a:rPr lang="en-US" sz="3200" dirty="0"/>
              <a:t>	</a:t>
            </a:r>
            <a:r>
              <a:rPr lang="en-US" sz="3200" dirty="0" err="1"/>
              <a:t>Tuy</a:t>
            </a:r>
            <a:r>
              <a:rPr lang="en-US" sz="3200" dirty="0"/>
              <a:t> </a:t>
            </a:r>
            <a:r>
              <a:rPr lang="en-US" sz="3200" dirty="0" err="1"/>
              <a:t>nhiên</a:t>
            </a:r>
            <a:r>
              <a:rPr lang="en-US" sz="3200" dirty="0"/>
              <a:t> </a:t>
            </a:r>
            <a:r>
              <a:rPr lang="en-US" sz="3200" dirty="0" err="1"/>
              <a:t>các</a:t>
            </a:r>
            <a:r>
              <a:rPr lang="en-US" sz="3200" dirty="0"/>
              <a:t> </a:t>
            </a:r>
            <a:r>
              <a:rPr lang="en-US" sz="3200" dirty="0" err="1"/>
              <a:t>bài</a:t>
            </a:r>
            <a:r>
              <a:rPr lang="en-US" sz="3200" dirty="0"/>
              <a:t> </a:t>
            </a:r>
            <a:r>
              <a:rPr lang="en-US" sz="3200" dirty="0" err="1"/>
              <a:t>toán</a:t>
            </a:r>
            <a:r>
              <a:rPr lang="en-US" sz="3200" dirty="0"/>
              <a:t> </a:t>
            </a:r>
            <a:r>
              <a:rPr lang="en-US" sz="3200" dirty="0" err="1"/>
              <a:t>này</a:t>
            </a:r>
            <a:r>
              <a:rPr lang="en-US" sz="3200" dirty="0"/>
              <a:t> </a:t>
            </a:r>
            <a:r>
              <a:rPr lang="en-US" sz="3200" dirty="0" err="1"/>
              <a:t>lại</a:t>
            </a:r>
            <a:r>
              <a:rPr lang="en-US" sz="3200" dirty="0"/>
              <a:t> </a:t>
            </a:r>
            <a:r>
              <a:rPr lang="en-US" sz="3200" dirty="0" err="1"/>
              <a:t>khó</a:t>
            </a:r>
            <a:r>
              <a:rPr lang="en-US" sz="3200" dirty="0"/>
              <a:t> </a:t>
            </a:r>
            <a:r>
              <a:rPr lang="en-US" sz="3200" dirty="0" err="1"/>
              <a:t>được</a:t>
            </a:r>
            <a:r>
              <a:rPr lang="en-US" sz="3200" dirty="0"/>
              <a:t> </a:t>
            </a:r>
            <a:r>
              <a:rPr lang="en-US" sz="3200" dirty="0" err="1"/>
              <a:t>phát</a:t>
            </a:r>
            <a:r>
              <a:rPr lang="en-US" sz="3200" dirty="0"/>
              <a:t> </a:t>
            </a:r>
            <a:r>
              <a:rPr lang="en-US" sz="3200" dirty="0" err="1"/>
              <a:t>biểu</a:t>
            </a:r>
            <a:r>
              <a:rPr lang="en-US" sz="3200" dirty="0"/>
              <a:t> </a:t>
            </a:r>
            <a:r>
              <a:rPr lang="en-US" sz="3200" dirty="0" err="1"/>
              <a:t>chính</a:t>
            </a:r>
            <a:r>
              <a:rPr lang="en-US" sz="3200" dirty="0"/>
              <a:t> </a:t>
            </a:r>
            <a:r>
              <a:rPr lang="en-US" sz="3200" dirty="0" err="1"/>
              <a:t>xác</a:t>
            </a:r>
            <a:r>
              <a:rPr lang="en-US" sz="3200" dirty="0"/>
              <a:t> </a:t>
            </a:r>
            <a:r>
              <a:rPr lang="en-US" sz="3200" dirty="0" err="1"/>
              <a:t>và</a:t>
            </a:r>
            <a:r>
              <a:rPr lang="en-US" sz="3200" dirty="0"/>
              <a:t> </a:t>
            </a:r>
            <a:r>
              <a:rPr lang="en-US" sz="3200" dirty="0" err="1"/>
              <a:t>có</a:t>
            </a:r>
            <a:r>
              <a:rPr lang="en-US" sz="3200" dirty="0"/>
              <a:t> </a:t>
            </a:r>
            <a:r>
              <a:rPr lang="en-US" sz="3200" dirty="0" err="1"/>
              <a:t>công</a:t>
            </a:r>
            <a:r>
              <a:rPr lang="en-US" sz="3200" dirty="0"/>
              <a:t> </a:t>
            </a:r>
            <a:r>
              <a:rPr lang="en-US" sz="3200" dirty="0" err="1"/>
              <a:t>thức</a:t>
            </a:r>
            <a:r>
              <a:rPr lang="en-US" sz="3200" dirty="0"/>
              <a:t> </a:t>
            </a:r>
            <a:r>
              <a:rPr lang="en-US" sz="3200" dirty="0" err="1"/>
              <a:t>rõ</a:t>
            </a:r>
            <a:r>
              <a:rPr lang="en-US" sz="3200" dirty="0"/>
              <a:t> </a:t>
            </a:r>
            <a:r>
              <a:rPr lang="en-US" sz="3200" dirty="0" err="1"/>
              <a:t>ràng</a:t>
            </a:r>
            <a:r>
              <a:rPr lang="en-US" sz="3200" dirty="0"/>
              <a:t>. </a:t>
            </a:r>
            <a:r>
              <a:rPr lang="en-US" sz="3200" dirty="0" err="1"/>
              <a:t>Quá</a:t>
            </a:r>
            <a:r>
              <a:rPr lang="en-US" sz="3200" dirty="0"/>
              <a:t> </a:t>
            </a:r>
            <a:r>
              <a:rPr lang="en-US" sz="3200" dirty="0" err="1"/>
              <a:t>trình</a:t>
            </a:r>
            <a:r>
              <a:rPr lang="en-US" sz="3200" dirty="0"/>
              <a:t> </a:t>
            </a:r>
            <a:r>
              <a:rPr lang="en-US" sz="3200" dirty="0" err="1"/>
              <a:t>tính</a:t>
            </a:r>
            <a:r>
              <a:rPr lang="en-US" sz="3200" dirty="0"/>
              <a:t> </a:t>
            </a:r>
            <a:r>
              <a:rPr lang="en-US" sz="3200" dirty="0" err="1"/>
              <a:t>toán</a:t>
            </a:r>
            <a:r>
              <a:rPr lang="en-US" sz="3200" dirty="0"/>
              <a:t> </a:t>
            </a:r>
            <a:r>
              <a:rPr lang="en-US" sz="3200" dirty="0" err="1"/>
              <a:t>sẽ</a:t>
            </a:r>
            <a:r>
              <a:rPr lang="en-US" sz="3200" dirty="0"/>
              <a:t> </a:t>
            </a:r>
            <a:r>
              <a:rPr lang="en-US" sz="3200" dirty="0" err="1"/>
              <a:t>tốn</a:t>
            </a:r>
            <a:r>
              <a:rPr lang="en-US" sz="3200" dirty="0"/>
              <a:t> </a:t>
            </a:r>
            <a:r>
              <a:rPr lang="en-US" sz="3200" dirty="0" err="1"/>
              <a:t>nhiều</a:t>
            </a:r>
            <a:r>
              <a:rPr lang="en-US" sz="3200" dirty="0"/>
              <a:t> </a:t>
            </a:r>
            <a:r>
              <a:rPr lang="en-US" sz="3200" dirty="0" err="1"/>
              <a:t>tài</a:t>
            </a:r>
            <a:r>
              <a:rPr lang="en-US" sz="3200" dirty="0"/>
              <a:t> </a:t>
            </a:r>
            <a:r>
              <a:rPr lang="en-US" sz="3200" dirty="0" err="1"/>
              <a:t>nguyên</a:t>
            </a:r>
            <a:r>
              <a:rPr lang="en-US" sz="3200" dirty="0"/>
              <a:t> </a:t>
            </a:r>
            <a:r>
              <a:rPr lang="en-US" sz="3200" dirty="0" err="1"/>
              <a:t>và</a:t>
            </a:r>
            <a:r>
              <a:rPr lang="en-US" sz="3200" dirty="0"/>
              <a:t> </a:t>
            </a:r>
            <a:r>
              <a:rPr lang="en-US" sz="3200" dirty="0" err="1"/>
              <a:t>chúng</a:t>
            </a:r>
            <a:r>
              <a:rPr lang="en-US" sz="3200" dirty="0"/>
              <a:t> </a:t>
            </a:r>
            <a:r>
              <a:rPr lang="en-US" sz="3200" dirty="0" err="1"/>
              <a:t>cũng</a:t>
            </a:r>
            <a:r>
              <a:rPr lang="en-US" sz="3200" dirty="0"/>
              <a:t> </a:t>
            </a:r>
            <a:r>
              <a:rPr lang="en-US" sz="3200" dirty="0" err="1"/>
              <a:t>không</a:t>
            </a:r>
            <a:r>
              <a:rPr lang="en-US" sz="3200" dirty="0"/>
              <a:t> </a:t>
            </a:r>
            <a:r>
              <a:rPr lang="en-US" sz="3200" dirty="0" err="1"/>
              <a:t>có</a:t>
            </a:r>
            <a:r>
              <a:rPr lang="en-US" sz="3200" dirty="0"/>
              <a:t> </a:t>
            </a:r>
            <a:r>
              <a:rPr lang="en-US" sz="3200" dirty="0" err="1"/>
              <a:t>lời</a:t>
            </a:r>
            <a:r>
              <a:rPr lang="en-US" sz="3200" dirty="0"/>
              <a:t> </a:t>
            </a:r>
            <a:r>
              <a:rPr lang="en-US" sz="3200" dirty="0" err="1"/>
              <a:t>giải</a:t>
            </a:r>
            <a:r>
              <a:rPr lang="en-US" sz="3200" dirty="0"/>
              <a:t> </a:t>
            </a:r>
            <a:r>
              <a:rPr lang="en-US" sz="3200" dirty="0" err="1"/>
              <a:t>duy</a:t>
            </a:r>
            <a:r>
              <a:rPr lang="en-US" sz="3200" dirty="0"/>
              <a:t> </a:t>
            </a:r>
            <a:r>
              <a:rPr lang="en-US" sz="3200" dirty="0" err="1"/>
              <a:t>nhất</a:t>
            </a:r>
            <a:r>
              <a:rPr lang="en-US" sz="3200" dirty="0"/>
              <a:t>.</a:t>
            </a:r>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12277" y="5135938"/>
            <a:ext cx="811233" cy="811233"/>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6913C1-A46D-A3A2-00BD-02223FC0491E}"/>
              </a:ext>
            </a:extLst>
          </p:cNvPr>
          <p:cNvPicPr>
            <a:picLocks noChangeAspect="1"/>
          </p:cNvPicPr>
          <p:nvPr/>
        </p:nvPicPr>
        <p:blipFill>
          <a:blip r:embed="rId2"/>
          <a:stretch>
            <a:fillRect/>
          </a:stretch>
        </p:blipFill>
        <p:spPr>
          <a:xfrm>
            <a:off x="11734805" y="3526200"/>
            <a:ext cx="6019794" cy="283649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4403" y="1"/>
            <a:ext cx="3100422" cy="243281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208117" y="1541859"/>
            <a:ext cx="0" cy="2396562"/>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11184870" y="7750023"/>
            <a:ext cx="2753587" cy="3037177"/>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14290" y="9050692"/>
            <a:ext cx="2986596" cy="1236308"/>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77544" y="8278794"/>
            <a:ext cx="2010457" cy="2008207"/>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663640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2328</Words>
  <Application>Microsoft Office PowerPoint</Application>
  <PresentationFormat>Custom</PresentationFormat>
  <Paragraphs>129</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Muli Regular</vt:lpstr>
      <vt:lpstr>Cambria Math</vt:lpstr>
      <vt:lpstr>Calibri</vt:lpstr>
      <vt:lpstr>Arial</vt:lpstr>
      <vt:lpstr>Bukhari Script Bold</vt:lpstr>
      <vt:lpstr>Muli Regular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hành Toán cho CS - 3</dc:title>
  <cp:lastModifiedBy>hai dang quang</cp:lastModifiedBy>
  <cp:revision>4</cp:revision>
  <dcterms:created xsi:type="dcterms:W3CDTF">2006-08-16T00:00:00Z</dcterms:created>
  <dcterms:modified xsi:type="dcterms:W3CDTF">2023-07-08T13:32:31Z</dcterms:modified>
  <dc:identifier>DAFVZQP38O0</dc:identifier>
</cp:coreProperties>
</file>